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75" r:id="rId3"/>
    <p:sldId id="455" r:id="rId4"/>
    <p:sldId id="456" r:id="rId5"/>
    <p:sldId id="333" r:id="rId6"/>
    <p:sldId id="334" r:id="rId7"/>
    <p:sldId id="453" r:id="rId8"/>
    <p:sldId id="454" r:id="rId9"/>
    <p:sldId id="423" r:id="rId10"/>
    <p:sldId id="411" r:id="rId11"/>
    <p:sldId id="363" r:id="rId12"/>
    <p:sldId id="424" r:id="rId13"/>
    <p:sldId id="425" r:id="rId14"/>
    <p:sldId id="426" r:id="rId15"/>
    <p:sldId id="431" r:id="rId16"/>
    <p:sldId id="428" r:id="rId17"/>
    <p:sldId id="429" r:id="rId18"/>
    <p:sldId id="430" r:id="rId19"/>
    <p:sldId id="432" r:id="rId20"/>
    <p:sldId id="433" r:id="rId21"/>
    <p:sldId id="434" r:id="rId22"/>
    <p:sldId id="435" r:id="rId23"/>
    <p:sldId id="397" r:id="rId24"/>
    <p:sldId id="436" r:id="rId25"/>
    <p:sldId id="443" r:id="rId26"/>
    <p:sldId id="437" r:id="rId27"/>
    <p:sldId id="444" r:id="rId28"/>
    <p:sldId id="445" r:id="rId29"/>
    <p:sldId id="446" r:id="rId30"/>
    <p:sldId id="447" r:id="rId31"/>
    <p:sldId id="448" r:id="rId32"/>
    <p:sldId id="449" r:id="rId33"/>
    <p:sldId id="392" r:id="rId34"/>
    <p:sldId id="421" r:id="rId35"/>
    <p:sldId id="419" r:id="rId36"/>
    <p:sldId id="452" r:id="rId37"/>
    <p:sldId id="451" r:id="rId38"/>
    <p:sldId id="450" r:id="rId39"/>
    <p:sldId id="457" r:id="rId4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 snapToGrid="0">
      <p:cViewPr varScale="1">
        <p:scale>
          <a:sx n="66" d="100"/>
          <a:sy n="66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9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2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38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87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10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1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9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5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05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0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56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0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07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0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96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5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5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4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11" Type="http://schemas.openxmlformats.org/officeDocument/2006/relationships/image" Target="../media/image15.png"/><Relationship Id="rId5" Type="http://schemas.openxmlformats.org/officeDocument/2006/relationships/image" Target="../media/image310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398" y="544576"/>
            <a:ext cx="7068313" cy="2105904"/>
          </a:xfrm>
          <a:solidFill>
            <a:srgbClr val="FFFF99"/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b="1" smtClean="0"/>
              <a:t>Intuitive Introduction to the Important Ideas of Inference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874" y="2979646"/>
            <a:ext cx="6904583" cy="39727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Robin Lock – St. Lawrence University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Patti Frazer Lock – St. Lawrence University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Kari Lock Morgan – Duke / Penn State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Eric F. Lock – Duke / U Minnesota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Dennis F. Lock – Iowa State / Miami Dolphins</a:t>
            </a:r>
          </a:p>
          <a:p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ICOTS9 Flagstaff, AZ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4548410" y="691897"/>
            <a:ext cx="383367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99.3 </a:t>
            </a:r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96.4  98.6  99.0  99.5</a:t>
            </a:r>
            <a:endParaRPr lang="en-US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98.2  98.7  99.3  98.8  97.2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99.0  98.2  99.0  98.9  98.2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99.0  97.7  96.8  98.3  98.2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97.2  96.4  98.5  98.4  98.8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100.8 99.0  96.8  98.3  98.2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98.0  97.6  97.6  96.8  97.6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98.9  97.7  98.9  98.4 100.8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98.1  98.6  98.3  97.7  99.0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98.4  98.6  99.4  97.4  99.0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570" y="642531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Original Sample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3515" y="114068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Bootstrap Sample</a:t>
            </a:r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55364" y="3942398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=98.26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4" y="3942398"/>
                <a:ext cx="22860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322247" y="3268506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=98.35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247" y="3268506"/>
                <a:ext cx="22860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4430" y="1227306"/>
            <a:ext cx="3833675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97.6  99.4  99.0  98.8  98.0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98.9  99.0  97.8  96.8  99.0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98.4  98.8  97.8  98.9  98.4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96.9  99.5  98.8  97.6  97.9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97.7  98.3  97.4 100.8  98.3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98.2  98.0  97.8  97.2  98.2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97.4  97.5  98.2  98.0  98.4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99.3  98.2  98.1  97.7  99.0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98.5  98.6  98.8  98.4  98.7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96.4  98.0  97.7  98.2  98.7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48410" y="691897"/>
            <a:ext cx="383367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99.3  </a:t>
            </a:r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96.4  98.6  99.0  99.5</a:t>
            </a:r>
            <a:endParaRPr lang="en-US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98.2  98.7  99.3  98.8  97.2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99.0  98.2  99.0  98.9  98.2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99.0  97.7  96.8  98.3  98.2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97.2  96.4  98.5  98.4  98.8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100.8 99.0  96.8  98.3  98.2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98.0  97.6  97.6  96.8  97.6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98.9  97.7  98.9  98.4 100.8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98.1  98.6  98.3  97.7  99.0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98.4  98.6  99.4  97.4  99.0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48410" y="691897"/>
            <a:ext cx="383367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99.3  96.4</a:t>
            </a:r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98.6  99.0  99.5</a:t>
            </a:r>
            <a:endParaRPr lang="en-US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98.2  98.7  99.3  98.8  97.2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99.0  98.2  99.0  98.9  98.2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99.0  97.7  96.8  98.3  98.2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97.2  96.4  98.5  98.4  98.8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100.8 99.0  96.8  98.3  98.2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98.0  97.6  97.6  96.8  97.6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98.9  97.7  98.9  98.4 100.8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98.1  98.6  98.3  97.7  99.0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98.4  98.6  99.4  97.4  99.0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48410" y="691897"/>
            <a:ext cx="383367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99.3  96.4  98.6  </a:t>
            </a:r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99.0  99.5</a:t>
            </a:r>
            <a:endParaRPr lang="en-US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98.2  98.7  99.3  98.8  97.2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99.0  98.2  99.0  98.9  98.2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99.0  97.7  96.8  98.3  98.2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97.2  96.4  98.5  98.4  98.8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100.8 99.0  96.8  98.3  98.2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98.0  97.6  97.6  96.8  97.6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98.9  97.7  98.9  98.4 100.8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98.1  98.6  98.3  97.7  99.0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98.4  98.6  99.4  97.4  99.0</a:t>
            </a:r>
            <a:endParaRPr lang="en-US" sz="1600" b="1" dirty="0">
              <a:solidFill>
                <a:schemeClr val="accent2">
                  <a:lumMod val="20000"/>
                  <a:lumOff val="8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48410" y="691897"/>
            <a:ext cx="383367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99.3  96.4  98.6  99.0  99.5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98.2  98.7  99.3  98.8  97.2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99.0  98.2  99.0  98.9  98.2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99.0  97.7  96.8  98.3  98.2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97.2  96.4  98.5  98.4  98.8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100.8 99.0  96.8  98.3  98.2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98.0  97.6  97.6  96.8  97.6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98.9  97.7  98.9  98.4 100.8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98.1  98.6  98.3  97.7  99.0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98.4  98.6  99.4  97.4  99.0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4430" y="2975429"/>
            <a:ext cx="666084" cy="261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64430" y="3468914"/>
            <a:ext cx="666084" cy="261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059542" y="3207657"/>
            <a:ext cx="666084" cy="261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640944" y="3781851"/>
            <a:ext cx="383367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98.8  99.0  96.9  98.8  97.6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97.5  98.0  98.2  98.0  97.8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98.7  98.2  98.7  97.8  97.9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96.8  97.6 100.8  96.8  98.2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98.4  97.7  96.9 100.8  98.3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98.3  98.8  98.2  97.7  97.8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98.7  99.3  99.3  98.4  98.7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98.0  98.2  98.4  97.8  97.5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97.8  98.4  97.4  98.7  97.5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99.0  97.7  98.7  97.8  98.7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44021" y="6336396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=98.22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021" y="6336396"/>
                <a:ext cx="22860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460672" y="4474348"/>
            <a:ext cx="43139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/>
                </a:solidFill>
              </a:rPr>
              <a:t>Repeat 1,000’s of times</a:t>
            </a:r>
            <a:r>
              <a:rPr lang="en-US" sz="3200" dirty="0" smtClean="0">
                <a:solidFill>
                  <a:schemeClr val="tx1"/>
                </a:solidFill>
              </a:rPr>
              <a:t>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3" grpId="0" animBg="1"/>
      <p:bldP spid="64" grpId="0" animBg="1"/>
      <p:bldP spid="59" grpId="0" animBg="1"/>
      <p:bldP spid="7" grpId="0" animBg="1"/>
      <p:bldP spid="7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695700" y="3234871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Many times</a:t>
            </a: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" y="2590800"/>
            <a:ext cx="1828800" cy="1295400"/>
          </a:xfrm>
          <a:prstGeom prst="roundRect">
            <a:avLst/>
          </a:prstGeom>
          <a:solidFill>
            <a:srgbClr val="FFE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75000"/>
                  </a:schemeClr>
                </a:solidFill>
              </a:rPr>
              <a:t>Original 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381000"/>
            <a:ext cx="18288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1981200" y="1028700"/>
            <a:ext cx="381000" cy="2209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362200" y="1828800"/>
            <a:ext cx="18288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7" idx="3"/>
            <a:endCxn id="11" idx="1"/>
          </p:cNvCxnSpPr>
          <p:nvPr/>
        </p:nvCxnSpPr>
        <p:spPr>
          <a:xfrm flipV="1">
            <a:off x="1981200" y="2476500"/>
            <a:ext cx="381000" cy="762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438400" y="5029200"/>
            <a:ext cx="1828800" cy="1295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</a:rPr>
              <a:t>BootstrapSample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5100" y="3353264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●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9600" y="6096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" y="4267200"/>
            <a:ext cx="17526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75000"/>
                  </a:schemeClr>
                </a:solidFill>
              </a:rPr>
              <a:t>Sample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7" idx="2"/>
            <a:endCxn id="21" idx="0"/>
          </p:cNvCxnSpPr>
          <p:nvPr/>
        </p:nvCxnSpPr>
        <p:spPr>
          <a:xfrm>
            <a:off x="1066800" y="3886200"/>
            <a:ext cx="7620" cy="3810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20" idx="1"/>
          </p:cNvCxnSpPr>
          <p:nvPr/>
        </p:nvCxnSpPr>
        <p:spPr>
          <a:xfrm>
            <a:off x="4191000" y="10287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19600" y="19812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11" idx="3"/>
            <a:endCxn id="27" idx="1"/>
          </p:cNvCxnSpPr>
          <p:nvPr/>
        </p:nvCxnSpPr>
        <p:spPr>
          <a:xfrm flipV="1">
            <a:off x="4191000" y="2438400"/>
            <a:ext cx="2286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257800"/>
            <a:ext cx="1752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75000"/>
                  </a:schemeClr>
                </a:solidFill>
              </a:rPr>
              <a:t>Bootstrap Statistic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15" idx="3"/>
            <a:endCxn id="29" idx="1"/>
          </p:cNvCxnSpPr>
          <p:nvPr/>
        </p:nvCxnSpPr>
        <p:spPr>
          <a:xfrm>
            <a:off x="4267200" y="5676900"/>
            <a:ext cx="304800" cy="381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3286035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  <a:p>
            <a:pPr lvl="0" algn="ctr"/>
            <a:r>
              <a:rPr lang="en-US" dirty="0">
                <a:solidFill>
                  <a:srgbClr val="000000"/>
                </a:solidFill>
              </a:rPr>
              <a:t>●</a:t>
            </a:r>
          </a:p>
        </p:txBody>
      </p:sp>
      <p:sp>
        <p:nvSpPr>
          <p:cNvPr id="32" name="Oval 31"/>
          <p:cNvSpPr/>
          <p:nvPr/>
        </p:nvSpPr>
        <p:spPr>
          <a:xfrm>
            <a:off x="6477000" y="2743200"/>
            <a:ext cx="2590800" cy="1295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smtClean="0">
                <a:solidFill>
                  <a:schemeClr val="tx1">
                    <a:lumMod val="75000"/>
                  </a:schemeClr>
                </a:solidFill>
              </a:rPr>
              <a:t>Bootstrap Distribution</a:t>
            </a:r>
            <a:endParaRPr lang="en-US" sz="27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41" name="Straight Arrow Connector 40"/>
          <p:cNvCxnSpPr>
            <a:stCxn id="20" idx="3"/>
          </p:cNvCxnSpPr>
          <p:nvPr/>
        </p:nvCxnSpPr>
        <p:spPr>
          <a:xfrm>
            <a:off x="6172200" y="1066800"/>
            <a:ext cx="838200" cy="18288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</p:cNvCxnSpPr>
          <p:nvPr/>
        </p:nvCxnSpPr>
        <p:spPr>
          <a:xfrm>
            <a:off x="6172200" y="2438400"/>
            <a:ext cx="533400" cy="6096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3124200"/>
            <a:ext cx="457200" cy="243840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2" idx="3"/>
          </p:cNvCxnSpPr>
          <p:nvPr/>
        </p:nvCxnSpPr>
        <p:spPr>
          <a:xfrm flipV="1">
            <a:off x="6307015" y="3848893"/>
            <a:ext cx="549399" cy="184705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19400" y="4201180"/>
            <a:ext cx="3352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/>
              <a:t>We need technology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705100" y="4056780"/>
            <a:ext cx="3471649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5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 animBg="1"/>
      <p:bldP spid="11" grpId="0" animBg="1"/>
      <p:bldP spid="15" grpId="0" animBg="1"/>
      <p:bldP spid="19" grpId="0"/>
      <p:bldP spid="20" grpId="0" animBg="1"/>
      <p:bldP spid="21" grpId="0" animBg="1"/>
      <p:bldP spid="27" grpId="0" animBg="1"/>
      <p:bldP spid="29" grpId="0" animBg="1"/>
      <p:bldP spid="31" grpId="0"/>
      <p:bldP spid="32" grpId="0" animBg="1"/>
      <p:bldP spid="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853" y="2329541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</a:rPr>
              <a:t>www.lock5stat.com/statkey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8467" y="532003"/>
            <a:ext cx="6096000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8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5818" y="3394804"/>
            <a:ext cx="8742380" cy="1820764"/>
          </a:xfrm>
          <a:prstGeom prst="rect">
            <a:avLst/>
          </a:prstGeom>
        </p:spPr>
        <p:txBody>
          <a:bodyPr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1200"/>
              </a:spcBef>
              <a:buFont typeface="Wingdings 2"/>
              <a:buNone/>
            </a:pPr>
            <a:endParaRPr lang="en-US" sz="300" dirty="0" smtClean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mtClean="0">
                <a:latin typeface="Calibri"/>
                <a:cs typeface="Calibri"/>
              </a:rPr>
              <a:t>Freely available web apps with no login required</a:t>
            </a:r>
            <a:endParaRPr lang="en-US" dirty="0" smtClean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mtClean="0">
                <a:latin typeface="Calibri"/>
                <a:cs typeface="Calibri"/>
              </a:rPr>
              <a:t>Runs in (almost) any browser (</a:t>
            </a:r>
            <a:r>
              <a:rPr lang="en-US" err="1" smtClean="0">
                <a:latin typeface="Calibri"/>
                <a:cs typeface="Calibri"/>
              </a:rPr>
              <a:t>incl</a:t>
            </a:r>
            <a:r>
              <a:rPr lang="en-US" smtClean="0">
                <a:latin typeface="Calibri"/>
                <a:cs typeface="Calibri"/>
              </a:rPr>
              <a:t>. smartphones/tablets) </a:t>
            </a:r>
            <a:endParaRPr lang="en-US" dirty="0" smtClean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mtClean="0">
                <a:latin typeface="Calibri"/>
                <a:cs typeface="Calibri"/>
              </a:rPr>
              <a:t>Google Chrome App available (no internet needed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mtClean="0">
                <a:latin typeface="Calibri"/>
                <a:cs typeface="Calibri"/>
              </a:rPr>
              <a:t>Standalone or supplement to existing technology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33" y="5544457"/>
            <a:ext cx="837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 </a:t>
            </a:r>
            <a:r>
              <a:rPr lang="en-US" sz="2400" smtClean="0"/>
              <a:t>ICOTS talk on StatKey: Session 9B, Thursday 7/17 at  10:55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1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" y="0"/>
            <a:ext cx="9112826" cy="1143000"/>
          </a:xfrm>
        </p:spPr>
        <p:txBody>
          <a:bodyPr>
            <a:normAutofit/>
          </a:bodyPr>
          <a:lstStyle/>
          <a:p>
            <a:r>
              <a:rPr lang="en-US" sz="3600" smtClean="0"/>
              <a:t>Bootstrap Distribution for Body Temp Means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33449"/>
            <a:ext cx="9139535" cy="572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1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How do we get a CI from the bootstrap distribution?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Method #1: Standard Error</a:t>
            </a: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Find the standard error (SE) as the standard deviation of the bootstrap statistics</a:t>
            </a:r>
            <a:endParaRPr lang="en-US" sz="28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smtClean="0"/>
              <a:t>Find an interval with</a:t>
            </a: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 smtClean="0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0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" y="0"/>
            <a:ext cx="9112826" cy="1143000"/>
          </a:xfrm>
        </p:spPr>
        <p:txBody>
          <a:bodyPr>
            <a:normAutofit/>
          </a:bodyPr>
          <a:lstStyle/>
          <a:p>
            <a:r>
              <a:rPr lang="en-US" sz="3600" smtClean="0"/>
              <a:t>Bootstrap Distribution for Body Temp Means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" y="337297"/>
            <a:ext cx="9139535" cy="572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348853" y="2558251"/>
            <a:ext cx="1199168" cy="381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92592" y="3230271"/>
            <a:ext cx="2330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Standard Error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69519" y="2881820"/>
            <a:ext cx="85725" cy="3484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6248400"/>
                <a:ext cx="5933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98.26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±2∙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0.108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=(98.04</m:t>
                    </m:r>
                    <m:r>
                      <a:rPr lang="en-US" sz="2800" b="0" i="0" smtClean="0">
                        <a:latin typeface="Cambria Math"/>
                        <a:ea typeface="Cambria Math"/>
                      </a:rPr>
                      <m:t>, 98.48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248400"/>
                <a:ext cx="593309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2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How do we get a CI from the bootstrap distribution?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Method #1: Standard Error</a:t>
            </a: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Find the standard error (SE) as the standard deviation of the bootstrap statistics</a:t>
            </a:r>
            <a:endParaRPr lang="en-US" sz="28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smtClean="0"/>
              <a:t>Find an interval with</a:t>
            </a:r>
            <a:endParaRPr lang="en-US" sz="2800" dirty="0" smtClean="0"/>
          </a:p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𝑂𝑟𝑖𝑔𝑖𝑛𝑎𝑙</m:t>
                      </m:r>
                      <m:r>
                        <a:rPr lang="en-US" sz="4000" i="1" smtClean="0">
                          <a:latin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4000" i="1">
                          <a:latin typeface="Cambria Math"/>
                        </a:rPr>
                        <m:t>±2⋅</m:t>
                      </m:r>
                      <m:r>
                        <a:rPr lang="en-US" sz="4000" i="1">
                          <a:latin typeface="Cambria Math"/>
                        </a:rPr>
                        <m:t>𝑆𝐸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6553200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0491" y="45720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Method #2: Percentile Interval</a:t>
            </a:r>
            <a:endParaRPr lang="en-US" sz="2800" b="1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smtClean="0"/>
              <a:t>For a 95% interval, find the endpoints that cut off 2.5% of the bootstrap means from each tail, leaving 95% in the middle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207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5" y="972003"/>
            <a:ext cx="7696641" cy="48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rmAutofit/>
          </a:bodyPr>
          <a:lstStyle/>
          <a:p>
            <a:r>
              <a:rPr lang="en-US" smtClean="0"/>
              <a:t>95% Confidence Interval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33813" y="3881378"/>
            <a:ext cx="1700187" cy="99542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smtClean="0">
                <a:solidFill>
                  <a:srgbClr val="002060"/>
                </a:solidFill>
              </a:rPr>
              <a:t>Keep 95% in middle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399" y="3904487"/>
            <a:ext cx="1367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8257" y="3889901"/>
            <a:ext cx="13435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Chop 2.5% in each tail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399" y="5858855"/>
            <a:ext cx="7520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We are 95% sure that the mean body temperature for all students is between 98.04</a:t>
            </a:r>
            <a:r>
              <a:rPr lang="en-US" sz="2800" baseline="30000" smtClean="0">
                <a:solidFill>
                  <a:schemeClr val="tx1"/>
                </a:solidFill>
              </a:rPr>
              <a:t>o</a:t>
            </a:r>
            <a:r>
              <a:rPr lang="en-US" sz="2800" smtClean="0">
                <a:solidFill>
                  <a:schemeClr val="tx1"/>
                </a:solidFill>
              </a:rPr>
              <a:t>F and 98.49</a:t>
            </a:r>
            <a:r>
              <a:rPr lang="en-US" sz="2800" baseline="30000" smtClean="0">
                <a:solidFill>
                  <a:schemeClr val="tx1"/>
                </a:solidFill>
              </a:rPr>
              <a:t>o</a:t>
            </a:r>
            <a:r>
              <a:rPr lang="en-US" sz="2800" smtClean="0">
                <a:solidFill>
                  <a:schemeClr val="tx1"/>
                </a:solidFill>
              </a:rPr>
              <a:t>F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Bootstrap Confidence Intervals</a:t>
            </a:r>
            <a:endParaRPr lang="en-US" sz="4000" b="1" dirty="0" smtClean="0"/>
          </a:p>
          <a:p>
            <a:endParaRPr lang="en-US" sz="4000" dirty="0"/>
          </a:p>
          <a:p>
            <a:r>
              <a:rPr lang="en-US" sz="3600" u="sng" smtClean="0"/>
              <a:t>Version 1 (Statistic </a:t>
            </a:r>
            <a:r>
              <a:rPr lang="en-US" sz="3600" u="sng" smtClean="0">
                <a:sym typeface="Symbol"/>
              </a:rPr>
              <a:t> </a:t>
            </a:r>
            <a:r>
              <a:rPr lang="en-US" sz="3600" u="sng" smtClean="0"/>
              <a:t>2 SE)</a:t>
            </a:r>
            <a:r>
              <a:rPr lang="en-US" sz="3600" smtClean="0"/>
              <a:t>:  </a:t>
            </a:r>
            <a:endParaRPr lang="en-US" sz="3600" dirty="0" smtClean="0"/>
          </a:p>
          <a:p>
            <a:r>
              <a:rPr lang="en-US" sz="3600" smtClean="0"/>
              <a:t>Great preparation for moving to </a:t>
            </a:r>
            <a:endParaRPr lang="en-US" sz="3600" dirty="0" smtClean="0"/>
          </a:p>
          <a:p>
            <a:r>
              <a:rPr lang="en-US" sz="3600" smtClean="0"/>
              <a:t>traditional methods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u="sng" smtClean="0"/>
              <a:t>Version 2 (Percentiles)</a:t>
            </a:r>
            <a:r>
              <a:rPr lang="en-US" sz="3600" smtClean="0"/>
              <a:t>:  </a:t>
            </a:r>
            <a:endParaRPr lang="en-US" sz="3600" dirty="0" smtClean="0"/>
          </a:p>
          <a:p>
            <a:r>
              <a:rPr lang="en-US" sz="3600" smtClean="0"/>
              <a:t>Great at building understanding of </a:t>
            </a:r>
            <a:endParaRPr lang="en-US" sz="3600" dirty="0" smtClean="0"/>
          </a:p>
          <a:p>
            <a:r>
              <a:rPr lang="en-US" sz="3600" smtClean="0"/>
              <a:t>confidence intervals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867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smtClean="0">
                <a:solidFill>
                  <a:srgbClr val="C00000"/>
                </a:solidFill>
              </a:rPr>
              <a:t>Same</a:t>
            </a:r>
            <a:r>
              <a:rPr lang="en-US" sz="3600" smtClean="0">
                <a:solidFill>
                  <a:srgbClr val="C00000"/>
                </a:solidFill>
              </a:rPr>
              <a:t> process works for different parameters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4458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/>
              <a:t>Why</a:t>
            </a:r>
            <a:r>
              <a:rPr lang="en-US" sz="7200" smtClean="0"/>
              <a:t> </a:t>
            </a:r>
            <a:endParaRPr lang="en-US" sz="7200" dirty="0" smtClean="0"/>
          </a:p>
          <a:p>
            <a:pPr algn="ctr"/>
            <a:r>
              <a:rPr lang="en-US" sz="7200" smtClean="0"/>
              <a:t>does the bootstrap work? </a:t>
            </a:r>
            <a:endParaRPr lang="en-US" sz="7200" dirty="0" smtClean="0"/>
          </a:p>
          <a:p>
            <a:pPr algn="ctr"/>
            <a:r>
              <a:rPr lang="en-US" sz="720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24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Documents\Photos\Lock5Pictures\Lock33Edit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0" y="801995"/>
            <a:ext cx="8649468" cy="57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3942"/>
            <a:ext cx="8229600" cy="8648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Lock</a:t>
            </a:r>
            <a:r>
              <a:rPr lang="en-US" baseline="30000" smtClean="0"/>
              <a:t>5</a:t>
            </a:r>
            <a:r>
              <a:rPr lang="en-US" smtClean="0"/>
              <a:t> Team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17132" y="4787389"/>
            <a:ext cx="1745498" cy="858668"/>
          </a:xfrm>
          <a:prstGeom prst="wedgeRoundRectCallout">
            <a:avLst>
              <a:gd name="adj1" fmla="val 42171"/>
              <a:gd name="adj2" fmla="val -1103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Dennis</a:t>
            </a:r>
          </a:p>
          <a:p>
            <a:pPr algn="ctr"/>
            <a:r>
              <a:rPr lang="en-US" smtClean="0"/>
              <a:t>Iowa State/ Miami Dolphins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294743" y="4895365"/>
            <a:ext cx="1972667" cy="609600"/>
          </a:xfrm>
          <a:prstGeom prst="wedgeRoundRectCallout">
            <a:avLst>
              <a:gd name="adj1" fmla="val 29289"/>
              <a:gd name="adj2" fmla="val -1127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Kari</a:t>
            </a:r>
          </a:p>
          <a:p>
            <a:pPr algn="ctr"/>
            <a:r>
              <a:rPr lang="en-US" smtClean="0"/>
              <a:t>Duke / Penn State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684264" y="4808080"/>
            <a:ext cx="2059773" cy="609600"/>
          </a:xfrm>
          <a:prstGeom prst="wedgeRoundRectCallout">
            <a:avLst>
              <a:gd name="adj1" fmla="val -27419"/>
              <a:gd name="adj2" fmla="val -1086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Eric</a:t>
            </a:r>
          </a:p>
          <a:p>
            <a:pPr algn="ctr"/>
            <a:r>
              <a:rPr lang="en-US" smtClean="0"/>
              <a:t>Duke / UMinn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933912" y="1022476"/>
            <a:ext cx="1676400" cy="609600"/>
          </a:xfrm>
          <a:prstGeom prst="wedgeRoundRectCallout">
            <a:avLst>
              <a:gd name="adj1" fmla="val -17378"/>
              <a:gd name="adj2" fmla="val -48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Robin &amp; Patti</a:t>
            </a:r>
            <a:endParaRPr lang="en-US" dirty="0" smtClean="0"/>
          </a:p>
          <a:p>
            <a:pPr algn="ctr"/>
            <a:r>
              <a:rPr lang="en-US" err="1" smtClean="0"/>
              <a:t>St</a:t>
            </a:r>
            <a:r>
              <a:rPr lang="en-US" smtClean="0"/>
              <a:t>. Lawrence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mtClean="0"/>
              <a:t>Sampling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Population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µ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smtClean="0">
                <a:solidFill>
                  <a:prstClr val="black"/>
                </a:solidFill>
                <a:latin typeface="Calibri"/>
              </a:rPr>
              <a:t>BUT, in practice we don’t see the “tree” or all of the “</a:t>
            </a:r>
            <a:r>
              <a:rPr lang="en-US" sz="3200" err="1" smtClean="0">
                <a:solidFill>
                  <a:prstClr val="black"/>
                </a:solidFill>
                <a:latin typeface="Calibri"/>
              </a:rPr>
              <a:t>seeds</a:t>
            </a:r>
            <a:r>
              <a:rPr lang="en-US" sz="3200" smtClean="0">
                <a:solidFill>
                  <a:prstClr val="black"/>
                </a:solidFill>
                <a:latin typeface="Calibri"/>
              </a:rPr>
              <a:t>” – we only have ONE seed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6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5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6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7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1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8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8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9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3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9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0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9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0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1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0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3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3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9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2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1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2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3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2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1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34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9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37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0" dur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4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mtClean="0"/>
              <a:t>Bootstrap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80894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Bootstrap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“Population”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6" y="5463783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smtClean="0">
                <a:solidFill>
                  <a:prstClr val="black"/>
                </a:solidFill>
                <a:latin typeface="Calibri"/>
              </a:rPr>
              <a:t>What can we do with just one seed? 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smtClean="0">
                <a:solidFill>
                  <a:prstClr val="black"/>
                </a:solidFill>
                <a:latin typeface="Calibri"/>
              </a:rPr>
              <a:t>Grow a NEW tree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!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02274" y="1639668"/>
                <a:ext cx="252516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smtClean="0">
                    <a:solidFill>
                      <a:prstClr val="black"/>
                    </a:solidFill>
                    <a:latin typeface="Calibri"/>
                  </a:rPr>
                  <a:t>Estimate the distribution and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Calibri"/>
                  </a:rPr>
                  <a:t>’s from the bootstraps</a:t>
                </a:r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274" y="1639668"/>
                <a:ext cx="2525163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5072" t="-2439" r="-6522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µ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773" y="5930681"/>
            <a:ext cx="8147364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Chris Wild: Use the bootstrap errors that we CAN see to estimate the sampling errors that we CAN’T see.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1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7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8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1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9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9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0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0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10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10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30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5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60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11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7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90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2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2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10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6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2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9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30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32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40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5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4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70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80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90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50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5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200"/>
                            </p:stCondLst>
                            <p:childTnLst>
                              <p:par>
                                <p:cTn id="1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9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60" grpId="0" animBg="1"/>
      <p:bldP spid="8" grpId="0" animBg="1"/>
      <p:bldP spid="10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Golden Rule of Bootstraps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467600" cy="3785652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4800" b="1" i="1" smtClean="0">
                <a:solidFill>
                  <a:prstClr val="black"/>
                </a:solidFill>
                <a:latin typeface="Calibri"/>
              </a:rPr>
              <a:t>bootstrap statistics </a:t>
            </a:r>
            <a:r>
              <a:rPr lang="en-US" sz="4800" smtClean="0">
                <a:solidFill>
                  <a:prstClr val="black"/>
                </a:solidFill>
                <a:latin typeface="Calibri"/>
              </a:rPr>
              <a:t>are to the </a:t>
            </a:r>
            <a:r>
              <a:rPr lang="en-US" sz="4800" b="1" i="1" smtClean="0">
                <a:solidFill>
                  <a:prstClr val="black"/>
                </a:solidFill>
                <a:latin typeface="Calibri"/>
              </a:rPr>
              <a:t>original statistic </a:t>
            </a:r>
            <a:endParaRPr lang="en-US" sz="4800" b="1" i="1" dirty="0" smtClean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smtClean="0">
                <a:solidFill>
                  <a:prstClr val="black"/>
                </a:solidFill>
                <a:latin typeface="Calibri"/>
              </a:rPr>
              <a:t>as </a:t>
            </a:r>
            <a:endParaRPr lang="en-US" sz="48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4800" b="1" i="1" smtClean="0">
                <a:solidFill>
                  <a:prstClr val="black"/>
                </a:solidFill>
                <a:latin typeface="Calibri"/>
              </a:rPr>
              <a:t>original statistic</a:t>
            </a:r>
            <a:r>
              <a:rPr lang="en-US" sz="4800" smtClean="0">
                <a:solidFill>
                  <a:prstClr val="black"/>
                </a:solidFill>
                <a:latin typeface="Calibri"/>
              </a:rPr>
              <a:t> is to the </a:t>
            </a:r>
            <a:r>
              <a:rPr lang="en-US" sz="4800" b="1" i="1" smtClean="0">
                <a:solidFill>
                  <a:prstClr val="black"/>
                </a:solidFill>
                <a:latin typeface="Calibri"/>
              </a:rPr>
              <a:t>population parameter</a:t>
            </a:r>
            <a:r>
              <a:rPr lang="en-US" sz="48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4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146304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Example #2: Sleep vs. Caffeine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048" y="999024"/>
            <a:ext cx="8257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Volunteers shown a list of 25 words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Before recall:</a:t>
            </a:r>
            <a:r>
              <a:rPr lang="en-US" sz="2800" i="1" smtClean="0"/>
              <a:t> Randomly </a:t>
            </a:r>
            <a:r>
              <a:rPr lang="en-US" sz="2800" smtClean="0"/>
              <a:t>assign to either </a:t>
            </a:r>
            <a:endParaRPr lang="en-US" sz="2800" dirty="0" smtClean="0"/>
          </a:p>
          <a:p>
            <a:r>
              <a:rPr lang="en-US" sz="2800" smtClean="0"/>
              <a:t>	</a:t>
            </a:r>
            <a:r>
              <a:rPr lang="en-US" sz="2800" b="1" smtClean="0">
                <a:solidFill>
                  <a:srgbClr val="C00000"/>
                </a:solidFill>
              </a:rPr>
              <a:t>Sleep </a:t>
            </a:r>
            <a:r>
              <a:rPr lang="en-US" sz="2800" smtClean="0"/>
              <a:t>(1.5 hour nap)   OR    </a:t>
            </a:r>
            <a:r>
              <a:rPr lang="en-US" sz="2800" b="1" smtClean="0">
                <a:solidFill>
                  <a:srgbClr val="C00000"/>
                </a:solidFill>
              </a:rPr>
              <a:t>Caffeine</a:t>
            </a:r>
            <a:r>
              <a:rPr lang="en-US" sz="2800" smtClean="0"/>
              <a:t> (and awake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/>
              <a:t>Measure number of words recalled. 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61080" y="4063765"/>
            <a:ext cx="50800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smtClean="0"/>
              <a:t>Does this provide </a:t>
            </a:r>
            <a:r>
              <a:rPr lang="en-US" sz="2400" b="1" i="1" smtClean="0"/>
              <a:t>convincing </a:t>
            </a:r>
            <a:r>
              <a:rPr lang="en-US" sz="2400" i="1" smtClean="0"/>
              <a:t>evidence that the mean number of words recalled after sleep is higher than after caffeine or could this difference be just due to random chance?  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84048" y="6197603"/>
            <a:ext cx="849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Mednick, Cai, Kannady, and Drummond, “Comparing the Benefits of Caffeine, Naps and Palceboon Verbal, Motor and Perceptual Memory” Behavioural Brain Research (</a:t>
            </a:r>
            <a:r>
              <a:rPr lang="en-US" dirty="0" smtClean="0"/>
              <a:t>2008)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2872962"/>
            <a:ext cx="8623211" cy="105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10207"/>
              </p:ext>
            </p:extLst>
          </p:nvPr>
        </p:nvGraphicFramePr>
        <p:xfrm>
          <a:off x="116115" y="4244774"/>
          <a:ext cx="3135085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9199"/>
                <a:gridCol w="459475"/>
                <a:gridCol w="745211"/>
                <a:gridCol w="711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stdev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Sleep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15.25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Caffeine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12.25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79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Example #2: Sleep vs. Caffeine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937" y="1607196"/>
            <a:ext cx="653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µ = mean number of words recalled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6505" y="1640240"/>
            <a:ext cx="194414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mbria" pitchFamily="18" charset="0"/>
              </a:rPr>
              <a:t>H</a:t>
            </a:r>
            <a:r>
              <a:rPr lang="en-US" sz="2800" baseline="-25000" smtClean="0">
                <a:latin typeface="Cambria" pitchFamily="18" charset="0"/>
              </a:rPr>
              <a:t>0</a:t>
            </a:r>
            <a:r>
              <a:rPr lang="en-US" sz="2800" smtClean="0">
                <a:latin typeface="Cambria" pitchFamily="18" charset="0"/>
              </a:rPr>
              <a:t>: </a:t>
            </a:r>
            <a:r>
              <a:rPr lang="el-GR" sz="2800" smtClean="0">
                <a:latin typeface="Cambria" pitchFamily="18" charset="0"/>
              </a:rPr>
              <a:t>μ</a:t>
            </a:r>
            <a:r>
              <a:rPr lang="en-US" sz="2800" baseline="-25000" smtClean="0">
                <a:latin typeface="Cambria" pitchFamily="18" charset="0"/>
              </a:rPr>
              <a:t>S</a:t>
            </a:r>
            <a:r>
              <a:rPr lang="en-US" sz="2800" smtClean="0">
                <a:latin typeface="Cambria" pitchFamily="18" charset="0"/>
              </a:rPr>
              <a:t> = </a:t>
            </a:r>
            <a:r>
              <a:rPr lang="el-GR" sz="2800" smtClean="0">
                <a:latin typeface="Cambria" pitchFamily="18" charset="0"/>
              </a:rPr>
              <a:t>μ</a:t>
            </a:r>
            <a:r>
              <a:rPr lang="en-US" sz="2800" baseline="-25000" dirty="0" smtClean="0">
                <a:latin typeface="Cambria" pitchFamily="18" charset="0"/>
              </a:rPr>
              <a:t>C</a:t>
            </a:r>
            <a:endParaRPr lang="en-US" sz="2800" dirty="0" smtClean="0">
              <a:latin typeface="Cambria" pitchFamily="18" charset="0"/>
            </a:endParaRPr>
          </a:p>
          <a:p>
            <a:r>
              <a:rPr lang="en-US" sz="2800" smtClean="0">
                <a:latin typeface="Cambria" pitchFamily="18" charset="0"/>
              </a:rPr>
              <a:t>H</a:t>
            </a:r>
            <a:r>
              <a:rPr lang="en-US" sz="2800" baseline="-25000" smtClean="0">
                <a:latin typeface="Cambria" pitchFamily="18" charset="0"/>
              </a:rPr>
              <a:t>a</a:t>
            </a:r>
            <a:r>
              <a:rPr lang="en-US" sz="2800" smtClean="0">
                <a:latin typeface="Cambria" pitchFamily="18" charset="0"/>
              </a:rPr>
              <a:t>: </a:t>
            </a:r>
            <a:r>
              <a:rPr lang="el-GR" sz="2800" smtClean="0">
                <a:latin typeface="Cambria" pitchFamily="18" charset="0"/>
              </a:rPr>
              <a:t>μ</a:t>
            </a:r>
            <a:r>
              <a:rPr lang="en-US" sz="2800" baseline="-25000" smtClean="0">
                <a:latin typeface="Cambria" pitchFamily="18" charset="0"/>
              </a:rPr>
              <a:t>S</a:t>
            </a:r>
            <a:r>
              <a:rPr lang="en-US" sz="2800" smtClean="0">
                <a:latin typeface="Cambria" pitchFamily="18" charset="0"/>
              </a:rPr>
              <a:t> &gt; </a:t>
            </a:r>
            <a:r>
              <a:rPr lang="el-GR" sz="2800" smtClean="0">
                <a:latin typeface="Cambria" pitchFamily="18" charset="0"/>
              </a:rPr>
              <a:t>μ</a:t>
            </a:r>
            <a:r>
              <a:rPr lang="en-US" sz="2800" baseline="-25000" dirty="0" smtClean="0">
                <a:latin typeface="Cambria" pitchFamily="18" charset="0"/>
              </a:rPr>
              <a:t>C</a:t>
            </a:r>
            <a:endParaRPr lang="en-US" sz="2800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7680" y="3025648"/>
                <a:ext cx="7196328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smtClean="0"/>
                  <a:t>Based on the sample data: </a:t>
                </a:r>
                <a:endParaRPr lang="en-US" sz="3200" dirty="0" smtClean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=15.25−12.25=3</m:t>
                    </m:r>
                  </m:oMath>
                </a14:m>
                <a:r>
                  <a:rPr lang="en-US" sz="3200" dirty="0" smtClean="0"/>
                  <a:t>.0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3025648"/>
                <a:ext cx="7196328" cy="1231106"/>
              </a:xfrm>
              <a:prstGeom prst="rect">
                <a:avLst/>
              </a:prstGeom>
              <a:blipFill rotWithShape="1">
                <a:blip r:embed="rId2"/>
                <a:stretch>
                  <a:fillRect l="-2117" t="-6436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8200" y="4572000"/>
            <a:ext cx="649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Is this a “significant” difference?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38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How do we measure “</a:t>
            </a:r>
            <a:r>
              <a:rPr lang="en-US" sz="2800" err="1" smtClean="0"/>
              <a:t>significance</a:t>
            </a:r>
            <a:r>
              <a:rPr lang="en-US" sz="2800" smtClean="0"/>
              <a:t>”? ...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83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76400"/>
            <a:ext cx="8077200" cy="1754326"/>
          </a:xfrm>
          <a:prstGeom prst="rect">
            <a:avLst/>
          </a:prstGeo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P-value</a:t>
            </a:r>
            <a:r>
              <a:rPr lang="en-US" sz="3600" dirty="0" smtClean="0"/>
              <a:t>: The proportion of samples, </a:t>
            </a:r>
          </a:p>
          <a:p>
            <a:r>
              <a:rPr lang="en-US" sz="3600" dirty="0" smtClean="0"/>
              <a:t>when 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 is true, that would give results as (or more) extreme as the original sample.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3962400"/>
            <a:ext cx="506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smtClean="0">
                <a:solidFill>
                  <a:srgbClr val="C00000"/>
                </a:solidFill>
              </a:rPr>
              <a:t>Say what</a:t>
            </a:r>
            <a:r>
              <a:rPr lang="en-US" sz="6000" i="1" dirty="0" smtClean="0">
                <a:solidFill>
                  <a:srgbClr val="C00000"/>
                </a:solidFill>
              </a:rPr>
              <a:t>????</a:t>
            </a:r>
            <a:endParaRPr lang="en-US" sz="6000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088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6025461" y="3114963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2. Which formula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87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3. Calculate numbers and plug into formula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117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4. Chug with calculator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076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5. Which theoretical distribution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472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6. df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5048" y="2124080"/>
            <a:ext cx="15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7. Find p-value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62400" y="3133821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6074190"/>
            <a:ext cx="3276600" cy="369332"/>
          </a:xfrm>
          <a:prstGeom prst="rect">
            <a:avLst/>
          </a:prstGeom>
          <a:solidFill>
            <a:srgbClr val="FFFF99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0.025 &lt; p-value &lt; 0.050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232" y="6905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1. Check conditions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7798" y="1486224"/>
                <a:ext cx="2105641" cy="1573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98" y="1486224"/>
                <a:ext cx="2105641" cy="15734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76232" y="3820732"/>
                <a:ext cx="2807492" cy="1253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15.25−12.25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3.31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3.55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2" y="3820732"/>
                <a:ext cx="2807492" cy="12530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33987" y="5472345"/>
                <a:ext cx="18578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=2.14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7" y="5472345"/>
                <a:ext cx="185785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 bwMode="auto">
          <a:xfrm>
            <a:off x="4229637" y="3080131"/>
            <a:ext cx="4206025" cy="18288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6060745" y="1969532"/>
            <a:ext cx="11888" cy="1090136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5602554" y="1600200"/>
            <a:ext cx="914400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6853" y="2529901"/>
            <a:ext cx="155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8. Interpret a decision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88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8" grpId="0" animBg="1"/>
      <p:bldP spid="21" grpId="0"/>
      <p:bldP spid="22" grpId="0"/>
      <p:bldP spid="23" grpId="0"/>
      <p:bldP spid="24" grpId="0"/>
      <p:bldP spid="25" grpId="0" animBg="1"/>
      <p:bldP spid="27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94624"/>
            <a:ext cx="8534400" cy="420115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 Create a </a:t>
            </a: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randomization distribution 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by simulating many samples from the original data, </a:t>
            </a:r>
            <a:r>
              <a:rPr lang="en-US" sz="3600" i="1" dirty="0" smtClean="0">
                <a:solidFill>
                  <a:prstClr val="black"/>
                </a:solidFill>
                <a:cs typeface="Times New Roman" pitchFamily="18" charset="0"/>
              </a:rPr>
              <a:t>assuming H</a:t>
            </a:r>
            <a:r>
              <a:rPr lang="en-US" sz="3600" i="1" baseline="-25000" dirty="0" smtClean="0">
                <a:solidFill>
                  <a:prstClr val="black"/>
                </a:solidFill>
                <a:cs typeface="Times New Roman" pitchFamily="18" charset="0"/>
              </a:rPr>
              <a:t>0</a:t>
            </a:r>
            <a:r>
              <a:rPr lang="en-US" sz="3600" i="1" dirty="0" smtClean="0">
                <a:solidFill>
                  <a:prstClr val="black"/>
                </a:solidFill>
                <a:cs typeface="Times New Roman" pitchFamily="18" charset="0"/>
              </a:rPr>
              <a:t> is true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, and calculating the sample statistic for each new sample.</a:t>
            </a:r>
          </a:p>
          <a:p>
            <a:pPr marL="290513" indent="-290513"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Estimate </a:t>
            </a:r>
            <a:r>
              <a:rPr lang="en-US" sz="3600" b="1" dirty="0" smtClean="0">
                <a:solidFill>
                  <a:srgbClr val="C00000"/>
                </a:solidFill>
                <a:cs typeface="Times New Roman" pitchFamily="18" charset="0"/>
              </a:rPr>
              <a:t>p-value </a:t>
            </a:r>
            <a:r>
              <a:rPr lang="en-US" sz="3600" dirty="0" smtClean="0">
                <a:solidFill>
                  <a:prstClr val="black"/>
                </a:solidFill>
                <a:cs typeface="Times New Roman" pitchFamily="18" charset="0"/>
              </a:rPr>
              <a:t>directly as the proportion of these randomization statistics that exceed the original sample statistic.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4572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smtClean="0">
                <a:solidFill>
                  <a:srgbClr val="002060"/>
                </a:solidFill>
                <a:latin typeface="Calibri" pitchFamily="34" charset="0"/>
              </a:rPr>
              <a:t>Randomization Approach</a:t>
            </a:r>
            <a:endParaRPr lang="en-US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9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" y="990600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=15.25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80343" y="1472466"/>
            <a:ext cx="1153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prstClr val="black"/>
                </a:solidFill>
                <a:cs typeface="Courier New" panose="02070309020205020404" pitchFamily="49" charset="0"/>
              </a:rPr>
              <a:t>Caffeine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r>
              <a:rPr lang="en-US" sz="1200" dirty="0" smtClean="0">
                <a:solidFill>
                  <a:prstClr val="black"/>
                </a:solidFill>
              </a:rPr>
              <a:t>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447799"/>
            <a:ext cx="10753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 smtClean="0">
                <a:solidFill>
                  <a:prstClr val="black"/>
                </a:solidFill>
                <a:cs typeface="Courier New" panose="02070309020205020404" pitchFamily="49" charset="0"/>
              </a:rPr>
              <a:t>Sleep</a:t>
            </a:r>
            <a:r>
              <a:rPr lang="en-US" sz="14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           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Number of words recalled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sz="6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=12.25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=3.0</m:t>
                      </m:r>
                    </m:oMath>
                  </m:oMathPara>
                </a14:m>
                <a:endParaRPr lang="en-US" sz="2800" b="0" dirty="0" smtClean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81984" y="1197417"/>
            <a:ext cx="5038344" cy="2246769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To simulate samples under H</a:t>
            </a:r>
            <a:r>
              <a:rPr lang="en-US" sz="2800" i="1" baseline="-25000" dirty="0" smtClean="0">
                <a:solidFill>
                  <a:prstClr val="black"/>
                </a:solidFill>
                <a:latin typeface="Cambria" pitchFamily="18" charset="0"/>
              </a:rPr>
              <a:t>0</a:t>
            </a: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 (no difference):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Re-randomize the values into Sleep &amp; Caffeine groups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472" y="5782249"/>
            <a:ext cx="270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Original Sample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8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" y="990600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=15.25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7" y="5150888"/>
                <a:ext cx="199086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98501" y="1472466"/>
            <a:ext cx="10356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u="sng" dirty="0">
                <a:solidFill>
                  <a:prstClr val="black"/>
                </a:solidFill>
                <a:cs typeface="Courier New" panose="02070309020205020404" pitchFamily="49" charset="0"/>
              </a:rPr>
              <a:t>Caffeine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r>
              <a:rPr lang="en-US" sz="1200" dirty="0" smtClean="0">
                <a:solidFill>
                  <a:prstClr val="black"/>
                </a:solidFill>
              </a:rPr>
              <a:t> 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447799"/>
            <a:ext cx="10753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u="sng" dirty="0">
                <a:solidFill>
                  <a:prstClr val="black"/>
                </a:solidFill>
                <a:cs typeface="Courier New" panose="02070309020205020404" pitchFamily="49" charset="0"/>
              </a:rPr>
              <a:t>Sleep</a:t>
            </a:r>
            <a:r>
              <a:rPr lang="en-US" sz="1400" b="1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r>
              <a:rPr lang="en-US" sz="1200" dirty="0" smtClean="0">
                <a:solidFill>
                  <a:prstClr val="black"/>
                </a:solidFill>
              </a:rPr>
              <a:t>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words recalled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=19.22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23679"/>
                <a:ext cx="222053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=3.0</m:t>
                      </m:r>
                    </m:oMath>
                  </m:oMathPara>
                </a14:m>
                <a:endParaRPr lang="en-US" sz="2800" b="0" dirty="0" smtClean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0" y="5764953"/>
                <a:ext cx="509681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681984" y="1197417"/>
            <a:ext cx="5038344" cy="2246769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To simulate samples under H</a:t>
            </a:r>
            <a:r>
              <a:rPr lang="en-US" sz="2800" i="1" baseline="-25000" dirty="0" smtClean="0">
                <a:solidFill>
                  <a:prstClr val="black"/>
                </a:solidFill>
                <a:latin typeface="Cambria" pitchFamily="18" charset="0"/>
              </a:rPr>
              <a:t>0</a:t>
            </a: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 (no difference):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prstClr val="black"/>
                </a:solidFill>
                <a:latin typeface="Cambria" pitchFamily="18" charset="0"/>
              </a:rPr>
              <a:t>Re-randomize the values into Sleep &amp; Caffeine groups </a:t>
            </a:r>
            <a:endParaRPr lang="en-US" sz="2800" i="1" dirty="0">
              <a:solidFill>
                <a:prstClr val="black"/>
              </a:solidFill>
              <a:latin typeface="Cambria" pitchFamily="18" charset="0"/>
            </a:endParaRPr>
          </a:p>
          <a:p>
            <a:endParaRPr lang="en-US" sz="2800" i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5979" y="1801962"/>
            <a:ext cx="11868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  <a:p>
            <a:pPr lvl="0" algn="ctr"/>
            <a:endParaRPr lang="en-US" sz="1200" dirty="0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1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3472E-18 C 0.02465 1.73472E-18 0.04931 1.73472E-18 0.07396 1.73472E-18 " pathEditMode="relative" ptsTypes="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2211E-6 L -0.10573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029" y="1669143"/>
            <a:ext cx="82441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Estimating with confidence (Bootstrap)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Understanding p-values (Randomization)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Implementation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Organization of simulation methods?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Role for distribution-based methods?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Textbook/software support?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78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284" y="843535"/>
            <a:ext cx="3369585" cy="5702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Approach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177" y="5283092"/>
                <a:ext cx="1990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=13.50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177" y="5283092"/>
                <a:ext cx="199086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09600" y="1094601"/>
            <a:ext cx="280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Number of words recalled</a:t>
            </a:r>
          </a:p>
          <a:p>
            <a:endParaRPr lang="en-US" sz="6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7400" y="5255883"/>
                <a:ext cx="2220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=14.00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255883"/>
                <a:ext cx="222053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0210" y="5897157"/>
                <a:ext cx="509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=−0.50</m:t>
                      </m:r>
                    </m:oMath>
                  </m:oMathPara>
                </a14:m>
                <a:endParaRPr lang="en-US" sz="2800" b="0" dirty="0" smtClean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0" y="5897157"/>
                <a:ext cx="509681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1984" y="1197417"/>
                <a:ext cx="5038344" cy="2246769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Cambria" pitchFamily="18" charset="0"/>
                  </a:rPr>
                  <a:t>To simulate samples under H</a:t>
                </a:r>
                <a:r>
                  <a:rPr lang="en-US" sz="2800" i="1" baseline="-25000" dirty="0" smtClean="0">
                    <a:solidFill>
                      <a:prstClr val="black"/>
                    </a:solidFill>
                    <a:latin typeface="Cambria" pitchFamily="18" charset="0"/>
                  </a:rPr>
                  <a:t>0</a:t>
                </a:r>
                <a:r>
                  <a:rPr lang="en-US" sz="2800" i="1" dirty="0" smtClean="0">
                    <a:solidFill>
                      <a:prstClr val="black"/>
                    </a:solidFill>
                    <a:latin typeface="Cambria" pitchFamily="18" charset="0"/>
                  </a:rPr>
                  <a:t> (no difference):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prstClr val="black"/>
                    </a:solidFill>
                    <a:latin typeface="Cambria" pitchFamily="18" charset="0"/>
                  </a:rPr>
                  <a:t>Re-randomize the values into Sleep &amp; Caffeine groups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 smtClean="0">
                    <a:solidFill>
                      <a:prstClr val="black"/>
                    </a:solidFill>
                    <a:latin typeface="Cambria" pitchFamily="18" charset="0"/>
                  </a:rPr>
                  <a:t>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2800" i="1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84" y="1197417"/>
                <a:ext cx="5038344" cy="2246769"/>
              </a:xfrm>
              <a:prstGeom prst="rect">
                <a:avLst/>
              </a:prstGeom>
              <a:blipFill rotWithShape="1">
                <a:blip r:embed="rId7"/>
                <a:stretch>
                  <a:fillRect l="-2163" t="-2139" r="-1322" b="-561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52728" y="1801368"/>
            <a:ext cx="1186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pPr lvl="0"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pPr lvl="0"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981" y="1463405"/>
            <a:ext cx="107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b="1" u="sng" dirty="0" smtClean="0">
                <a:solidFill>
                  <a:prstClr val="black"/>
                </a:solidFill>
              </a:rPr>
              <a:t>Sleep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8501" y="1472466"/>
            <a:ext cx="103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Caffeine</a:t>
            </a:r>
            <a:r>
              <a:rPr lang="en-US" sz="1200" dirty="0" smtClean="0">
                <a:solidFill>
                  <a:prstClr val="black"/>
                </a:solidFill>
              </a:rPr>
              <a:t>        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2542" y="2170981"/>
            <a:ext cx="481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endParaRPr lang="en-US" sz="12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2209" y="179392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3733" y="1982406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2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8483" y="2159005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endParaRPr lang="en-US" sz="12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1929" y="2351802"/>
            <a:ext cx="458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endParaRPr lang="en-US" sz="12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1984" y="3694939"/>
            <a:ext cx="503834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Repeat this process 1000’s of times to see how “unusual” is the original difference of 3.0.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5512272"/>
            <a:ext cx="2565919" cy="8309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Arial" pitchFamily="34" charset="0"/>
                <a:cs typeface="Arial" pitchFamily="34" charset="0"/>
              </a:rPr>
              <a:t>StatKey</a:t>
            </a:r>
            <a:endParaRPr lang="en-US" sz="4800" b="1" i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6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11354 -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1129 -0.028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1198 -0.02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11319 -0.05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-28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10937 -0.07685 " pathEditMode="relative" rAng="0" ptsTypes="AA">
                                      <p:cBhvr>
                                        <p:cTn id="38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3" grpId="0"/>
      <p:bldP spid="18" grpId="0"/>
      <p:bldP spid="19" grpId="0"/>
      <p:bldP spid="20" grpId="0"/>
      <p:bldP spid="20" grpId="1"/>
      <p:bldP spid="21" grpId="0"/>
      <p:bldP spid="22" grpId="0"/>
      <p:bldP spid="24" grpId="0"/>
      <p:bldP spid="25" grpId="0"/>
      <p:bldP spid="25" grpId="1"/>
      <p:bldP spid="4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143"/>
            <a:ext cx="9014281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789057" y="2847099"/>
            <a:ext cx="11430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" y="70991"/>
            <a:ext cx="8993124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p-value</a:t>
            </a:r>
            <a:r>
              <a:rPr lang="en-US" sz="3200" smtClean="0">
                <a:solidFill>
                  <a:schemeClr val="tx1"/>
                </a:solidFill>
              </a:rPr>
              <a:t> = proportion of samples, when H</a:t>
            </a:r>
            <a:r>
              <a:rPr lang="en-US" sz="3200" baseline="-25000" smtClean="0">
                <a:solidFill>
                  <a:schemeClr val="tx1"/>
                </a:solidFill>
              </a:rPr>
              <a:t>0</a:t>
            </a:r>
            <a:r>
              <a:rPr lang="en-US" sz="3200" smtClean="0">
                <a:solidFill>
                  <a:schemeClr val="tx1"/>
                </a:solidFill>
              </a:rPr>
              <a:t> is true, that are as (or more) extreme as the original sample.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85144" y="6248400"/>
            <a:ext cx="11430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7221" y="35654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p-value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941716" y="3957034"/>
            <a:ext cx="643923" cy="722187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428343" y="3228099"/>
            <a:ext cx="1683657" cy="2902245"/>
          </a:xfrm>
          <a:prstGeom prst="straightConnector1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07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Implementation Issues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429" y="1654629"/>
            <a:ext cx="843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What about traditional (distribution-based) methods?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Intervals first or tests?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One Crank or Two?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Textbooks?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Technology/Software? 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773243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atin typeface="Cambria" pitchFamily="18" charset="0"/>
              </a:rPr>
              <a:t>How does everything fit together?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35" y="1184223"/>
            <a:ext cx="90228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  We use simulation methods to build understanding of the key ideas of inference.</a:t>
            </a:r>
          </a:p>
          <a:p>
            <a:pPr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  We then cover traditional normal and t-based procedures  as “short-cut formulas”.</a:t>
            </a:r>
          </a:p>
          <a:p>
            <a:pPr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  Students continue to see all the standard methods but with a deeper understanding of the meaning. 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7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962"/>
            <a:ext cx="7772400" cy="1470025"/>
          </a:xfrm>
        </p:spPr>
        <p:txBody>
          <a:bodyPr/>
          <a:lstStyle/>
          <a:p>
            <a:r>
              <a:rPr lang="en-US" b="1" dirty="0" smtClean="0"/>
              <a:t>Intro Stat – Revise the Topics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Descriptive Statistics – one and two samples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Normal distributions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Data production (</a:t>
            </a:r>
            <a:r>
              <a:rPr lang="en-US" sz="3200" dirty="0" smtClean="0"/>
              <a:t>samples/experiments)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76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Sampling distributions (</a:t>
            </a:r>
            <a:r>
              <a:rPr lang="en-US" sz="3200" dirty="0" smtClean="0"/>
              <a:t>mean/proportion)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03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Confidence intervals (</a:t>
            </a:r>
            <a:r>
              <a:rPr lang="en-US" sz="3200" dirty="0" smtClean="0"/>
              <a:t>means/proportions)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724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Hypothesis tests (</a:t>
            </a:r>
            <a:r>
              <a:rPr lang="en-US" sz="3200" dirty="0" smtClean="0"/>
              <a:t>means/proportions)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4102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ANOVA for several means, Inference for regression,  Chi-square tests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25908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Data production (</a:t>
            </a:r>
            <a:r>
              <a:rPr lang="en-US" sz="3200" dirty="0" smtClean="0"/>
              <a:t>samples/experiments)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2438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Bootstrap confidence intervals</a:t>
            </a:r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5800" y="3048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Randomization-based hypothesis tests</a:t>
            </a:r>
            <a:endParaRPr lang="en-US" sz="3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3581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Normal distributions</a:t>
            </a:r>
            <a:endParaRPr lang="en-US" sz="3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85800" y="2438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Bootstrap confidence intervals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048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</a:t>
            </a:r>
            <a:r>
              <a:rPr lang="en-US" sz="3200" smtClean="0">
                <a:solidFill>
                  <a:srgbClr val="FF0000"/>
                </a:solidFill>
              </a:rPr>
              <a:t>Randomization-based hypothesis tests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1371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/>
              <a:t> Descriptive Statistics – one and two samples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301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07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75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279402"/>
            <a:ext cx="8867812" cy="8495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latin typeface="Cambria" pitchFamily="18" charset="0"/>
                <a:ea typeface="+mn-ea"/>
                <a:cs typeface="+mn-cs"/>
              </a:rPr>
              <a:t>Transition </a:t>
            </a:r>
            <a:r>
              <a:rPr lang="en-US" sz="4000" b="1" dirty="0" smtClean="0">
                <a:latin typeface="Cambria" pitchFamily="18" charset="0"/>
                <a:ea typeface="+mn-ea"/>
                <a:cs typeface="+mn-cs"/>
              </a:rPr>
              <a:t>to </a:t>
            </a:r>
          </a:p>
          <a:p>
            <a:pPr>
              <a:defRPr/>
            </a:pPr>
            <a:r>
              <a:rPr lang="en-US" sz="4000" b="1" dirty="0" smtClean="0">
                <a:latin typeface="Cambria" pitchFamily="18" charset="0"/>
                <a:ea typeface="+mn-ea"/>
                <a:cs typeface="+mn-cs"/>
              </a:rPr>
              <a:t>Traditional Inference</a:t>
            </a:r>
            <a:endParaRPr lang="en-US" sz="4000" b="1" dirty="0">
              <a:latin typeface="Cambria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76007" y="1735308"/>
                <a:ext cx="7839711" cy="1200329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3600" b="1" dirty="0" smtClean="0"/>
                  <a:t>Confidence Interval:  </a:t>
                </a:r>
                <a:endParaRPr lang="en-US" sz="3600" b="1" dirty="0"/>
              </a:p>
              <a:p>
                <a:pPr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𝑆𝑎𝑚𝑝𝑙𝑒</m:t>
                      </m:r>
                      <m:r>
                        <a:rPr lang="en-US" sz="3600" i="1" smtClean="0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3600" i="1" smtClean="0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∙</m:t>
                      </m:r>
                      <m:r>
                        <a:rPr lang="en-US" sz="3600" i="1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07" y="1735308"/>
                <a:ext cx="7839711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252" t="-70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47712" y="3601559"/>
                <a:ext cx="8496300" cy="176465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b="1" smtClean="0"/>
                  <a:t>Hypothesis Test</a:t>
                </a:r>
                <a:r>
                  <a:rPr lang="en-US" sz="3600" b="1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𝑧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𝑆𝑎𝑚𝑝𝑙𝑒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𝑆𝑡𝑎𝑡𝑖𝑠𝑖𝑐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𝑁𝑢𝑙𝑙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𝑃𝑎𝑟𝑎𝑚𝑒𝑡𝑒𝑟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12" y="3601559"/>
                <a:ext cx="8496300" cy="1764650"/>
              </a:xfrm>
              <a:prstGeom prst="rect">
                <a:avLst/>
              </a:prstGeom>
              <a:blipFill rotWithShape="1">
                <a:blip r:embed="rId4"/>
                <a:stretch>
                  <a:fillRect l="-2077" t="-48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573485" y="2823270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3600" i="0" dirty="0" smtClean="0">
                        <a:latin typeface="Cambria Math"/>
                      </a:rPr>
                      <m:t>or</m:t>
                    </m:r>
                    <m:r>
                      <a:rPr lang="en-US" sz="360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 smtClean="0"/>
                  <a:t>)</a:t>
                </a:r>
                <a:endParaRPr lang="en-US" sz="3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5" y="2823270"/>
                <a:ext cx="1524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640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43422" y="5471892"/>
            <a:ext cx="7672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Need to know:</a:t>
            </a:r>
          </a:p>
          <a:p>
            <a:pPr marL="457200" indent="-166688">
              <a:buFont typeface="Arial" panose="020B0604020202020204" pitchFamily="34" charset="0"/>
              <a:buChar char="•"/>
            </a:pPr>
            <a:r>
              <a:rPr lang="en-US" sz="2800" dirty="0" smtClean="0"/>
              <a:t>   Formula for SE</a:t>
            </a:r>
          </a:p>
          <a:p>
            <a:pPr marL="457200" indent="-166688">
              <a:buFont typeface="Arial" panose="020B0604020202020204" pitchFamily="34" charset="0"/>
              <a:buChar char="•"/>
            </a:pPr>
            <a:r>
              <a:rPr lang="en-US" sz="2800" dirty="0" smtClean="0"/>
              <a:t>   Conditions to use a “traditional” distribution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45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One Crank or Two?</a:t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3200" dirty="0" smtClean="0">
                <a:latin typeface="Cambria" panose="02040503050406030204" pitchFamily="18" charset="0"/>
              </a:rPr>
              <a:t>John Holcomb (ICOTS8)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485" y="1582062"/>
            <a:ext cx="817154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Crank #1: Reallocation</a:t>
            </a:r>
          </a:p>
          <a:p>
            <a:pPr marL="2119313" indent="-2119313"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2800" dirty="0" smtClean="0"/>
              <a:t>Example:  Scramble the sleep/caffeine labels in the word memory experiment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9942" y="3156823"/>
            <a:ext cx="860697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Crank #2: Resample</a:t>
            </a:r>
          </a:p>
          <a:p>
            <a:pPr marL="2060575" indent="-2060575">
              <a:spcBef>
                <a:spcPts val="600"/>
              </a:spcBef>
            </a:pP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2800" dirty="0" smtClean="0"/>
              <a:t>Example:  Sample body temps with replacement to get bootstrap samples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5086" y="5152574"/>
            <a:ext cx="8069942" cy="95410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Suppose we sampled 12 “</a:t>
            </a:r>
            <a:r>
              <a:rPr lang="en-US" sz="2800" dirty="0" err="1" smtClean="0"/>
              <a:t>nappers</a:t>
            </a:r>
            <a:r>
              <a:rPr lang="en-US" sz="2800" dirty="0" smtClean="0"/>
              <a:t>” and 12 “caffeine” drinkers to compare word memory...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43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4" y="11498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Textbooks? 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2052" name="Picture 4" descr="http://ecx.images-amazon.com/images/I/81l%2Bf5ssmbL._SL10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5" y="834602"/>
            <a:ext cx="1040072" cy="13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7829" y="1197407"/>
            <a:ext cx="606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Statistical Reasoning in Sports  (WH Freeman)</a:t>
            </a:r>
          </a:p>
          <a:p>
            <a:r>
              <a:rPr lang="en-US" sz="2400" dirty="0" smtClean="0"/>
              <a:t>Tabor &amp; Franklin</a:t>
            </a:r>
            <a:endParaRPr lang="en-US" sz="2400" dirty="0"/>
          </a:p>
        </p:txBody>
      </p:sp>
      <p:pic>
        <p:nvPicPr>
          <p:cNvPr id="2054" name="Picture 6" descr="http://ecx.images-amazon.com/images/I/51IbIN04FGL._SY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5" y="2262417"/>
            <a:ext cx="103327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829" y="2634316"/>
            <a:ext cx="606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Statistics: Unlocking the Power of Data  (Wiley)</a:t>
            </a:r>
          </a:p>
          <a:p>
            <a:r>
              <a:rPr lang="en-US" sz="2400" dirty="0" smtClean="0"/>
              <a:t>Lock, Lock, Lock Morgan, Lock, Lock</a:t>
            </a:r>
            <a:endParaRPr lang="en-US" sz="2400" dirty="0"/>
          </a:p>
        </p:txBody>
      </p:sp>
      <p:pic>
        <p:nvPicPr>
          <p:cNvPr id="2056" name="Picture 8" descr="http://ecx.images-amazon.com/images/I/51NHh6oHKQ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2" y="3864431"/>
            <a:ext cx="106161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57829" y="4027740"/>
            <a:ext cx="606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Statistical Thinking: A Simulation Approach to Modeling Uncertainty (Catalyst Press) </a:t>
            </a:r>
          </a:p>
          <a:p>
            <a:r>
              <a:rPr lang="en-US" sz="2400" dirty="0" err="1" smtClean="0"/>
              <a:t>Zieffler</a:t>
            </a:r>
            <a:r>
              <a:rPr lang="en-US" sz="2400" dirty="0" smtClean="0"/>
              <a:t> &amp; Catalysts for Change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10229" y="5529969"/>
            <a:ext cx="6770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 to Statistical Investigations (Wiley) </a:t>
            </a:r>
          </a:p>
          <a:p>
            <a:r>
              <a:rPr lang="en-US" sz="2400" dirty="0" err="1" smtClean="0"/>
              <a:t>Tintle</a:t>
            </a:r>
            <a:r>
              <a:rPr lang="en-US" sz="2400" dirty="0"/>
              <a:t>, </a:t>
            </a:r>
            <a:r>
              <a:rPr lang="en-US" sz="2400" dirty="0" smtClean="0"/>
              <a:t>Chance, Cobb</a:t>
            </a:r>
            <a:r>
              <a:rPr lang="en-US" sz="2400" dirty="0"/>
              <a:t>, </a:t>
            </a:r>
            <a:r>
              <a:rPr lang="en-US" sz="2400" dirty="0" err="1" smtClean="0"/>
              <a:t>Rossman</a:t>
            </a:r>
            <a:r>
              <a:rPr lang="en-US" sz="2400" dirty="0"/>
              <a:t>, </a:t>
            </a:r>
            <a:r>
              <a:rPr lang="en-US" sz="2400" dirty="0" smtClean="0"/>
              <a:t>Roy</a:t>
            </a:r>
            <a:r>
              <a:rPr lang="en-US" sz="2400" dirty="0"/>
              <a:t>, </a:t>
            </a:r>
            <a:r>
              <a:rPr lang="en-US" sz="2400" dirty="0" smtClean="0"/>
              <a:t>Swanson </a:t>
            </a:r>
            <a:r>
              <a:rPr lang="en-US" sz="2400" dirty="0"/>
              <a:t>and </a:t>
            </a:r>
            <a:r>
              <a:rPr lang="en-US" sz="2400" dirty="0" err="1" smtClean="0"/>
              <a:t>VanderStoep</a:t>
            </a:r>
            <a:endParaRPr lang="en-US" sz="2400" dirty="0"/>
          </a:p>
        </p:txBody>
      </p:sp>
      <p:pic>
        <p:nvPicPr>
          <p:cNvPr id="2058" name="Picture 10" descr="http://math.hope.edu/isi/cover-p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8" y="5370315"/>
            <a:ext cx="10594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Software? 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56" y="1185971"/>
            <a:ext cx="8345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StatKey  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   </a:t>
            </a:r>
            <a:r>
              <a:rPr lang="en-US" sz="2800" i="1" dirty="0" smtClean="0">
                <a:latin typeface="Cambria" panose="02040503050406030204" pitchFamily="18" charset="0"/>
              </a:rPr>
              <a:t>www.lock5stat.com/statkey</a:t>
            </a:r>
            <a:endParaRPr lang="en-US" sz="2800" i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913" y="2267286"/>
            <a:ext cx="8345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</a:rPr>
              <a:t>Rossman</a:t>
            </a:r>
            <a:r>
              <a:rPr lang="en-US" sz="3200" b="1" dirty="0" smtClean="0">
                <a:latin typeface="Cambria" panose="02040503050406030204" pitchFamily="18" charset="0"/>
              </a:rPr>
              <a:t>/Chance Applets </a:t>
            </a:r>
          </a:p>
          <a:p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   </a:t>
            </a:r>
            <a:r>
              <a:rPr lang="en-US" sz="2800" i="1" dirty="0" smtClean="0">
                <a:latin typeface="Cambria" panose="02040503050406030204" pitchFamily="18" charset="0"/>
              </a:rPr>
              <a:t>www.rossmanchance.com</a:t>
            </a:r>
            <a:endParaRPr lang="en-US" sz="2800" i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52" y="3401780"/>
            <a:ext cx="8345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VIT: Visual Inference Tools 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</a:rPr>
              <a:t>Chris Wild</a:t>
            </a:r>
            <a:endParaRPr lang="en-US" sz="2800" b="1" dirty="0" smtClean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   </a:t>
            </a:r>
            <a:r>
              <a:rPr lang="en-US" sz="2800" i="1" dirty="0" smtClean="0">
                <a:latin typeface="Cambria" panose="02040503050406030204" pitchFamily="18" charset="0"/>
              </a:rPr>
              <a:t>www.stat.auckland.ac.nz/~wild/VIT/</a:t>
            </a:r>
            <a:endParaRPr lang="en-US" sz="2800" i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54" y="4700806"/>
            <a:ext cx="8345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Mosaic (R package)    </a:t>
            </a:r>
            <a:r>
              <a:rPr lang="en-US" sz="2800" dirty="0" smtClean="0">
                <a:latin typeface="Cambria" panose="02040503050406030204" pitchFamily="18" charset="0"/>
              </a:rPr>
              <a:t>Kaplan, Horton, </a:t>
            </a:r>
            <a:r>
              <a:rPr lang="en-US" sz="2800" dirty="0" err="1" smtClean="0">
                <a:latin typeface="Cambria" panose="02040503050406030204" pitchFamily="18" charset="0"/>
              </a:rPr>
              <a:t>Pruim</a:t>
            </a:r>
            <a:endParaRPr lang="en-US" sz="2800" b="1" dirty="0" smtClean="0">
              <a:latin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</a:rPr>
              <a:t> </a:t>
            </a:r>
            <a:r>
              <a:rPr lang="en-US" sz="2800" b="1" dirty="0" smtClean="0">
                <a:latin typeface="Cambria" panose="02040503050406030204" pitchFamily="18" charset="0"/>
              </a:rPr>
              <a:t>       </a:t>
            </a:r>
            <a:r>
              <a:rPr lang="en-US" sz="2800" i="1" dirty="0">
                <a:latin typeface="Cambria" panose="02040503050406030204" pitchFamily="18" charset="0"/>
              </a:rPr>
              <a:t>http://mosaic-web.org/r-packages/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51" y="5890637"/>
            <a:ext cx="834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</a:rPr>
              <a:t>Fathom/</a:t>
            </a:r>
            <a:r>
              <a:rPr lang="en-US" sz="3200" b="1" dirty="0" err="1" smtClean="0">
                <a:latin typeface="Cambria" panose="02040503050406030204" pitchFamily="18" charset="0"/>
              </a:rPr>
              <a:t>TinkerPlots</a:t>
            </a:r>
            <a:r>
              <a:rPr lang="en-US" sz="3200" b="1" dirty="0" smtClean="0">
                <a:latin typeface="Cambria" panose="02040503050406030204" pitchFamily="18" charset="0"/>
              </a:rPr>
              <a:t>     </a:t>
            </a:r>
            <a:r>
              <a:rPr lang="en-US" sz="2800" dirty="0" err="1" smtClean="0">
                <a:latin typeface="Cambria" panose="02040503050406030204" pitchFamily="18" charset="0"/>
              </a:rPr>
              <a:t>Finzer</a:t>
            </a:r>
            <a:r>
              <a:rPr lang="en-US" sz="2800" dirty="0" smtClean="0"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</a:rPr>
              <a:t>Konold</a:t>
            </a:r>
            <a:endParaRPr lang="en-US" sz="28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895"/>
            <a:ext cx="8229600" cy="2468562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Thanks for Listening!</a:t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Questions? 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743" y="3320272"/>
            <a:ext cx="79538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Robin –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rlock@stlawu.edu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Patti – plock@stlawu.edu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Kari – klm47@psu.edu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Eric – Eric.F.Lock@gmail.com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Dennis – 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DLock@dolphins.com</a:t>
            </a:r>
            <a:endParaRPr lang="en-US" sz="28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All – lock5stat@gmail.com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3200" y="0"/>
            <a:ext cx="8824686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U.S. Common Core Standards (Grades 9-12)</a:t>
            </a:r>
            <a:endParaRPr lang="en-US" sz="32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60402"/>
            <a:ext cx="83058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Statistics: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Making Inferences &amp; Justifying Conclusions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 smtClean="0"/>
              <a:t>HSS-IC.A.1  </a:t>
            </a:r>
            <a:r>
              <a:rPr lang="en-US" sz="2400" dirty="0" smtClean="0"/>
              <a:t>Understand </a:t>
            </a:r>
            <a:r>
              <a:rPr lang="en-US" sz="2400" dirty="0"/>
              <a:t>statistics as a process for making inferences about population parameters based on a random sample from that </a:t>
            </a:r>
            <a:r>
              <a:rPr lang="en-US" sz="2400" dirty="0" smtClean="0"/>
              <a:t>population.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HSS-IC.A.2  </a:t>
            </a:r>
            <a:r>
              <a:rPr lang="en-US" sz="2400" dirty="0"/>
              <a:t>Decide if a specified model is consistent with results from a given data-generating process, e.g., using </a:t>
            </a:r>
            <a:r>
              <a:rPr lang="en-US" sz="2400" dirty="0" smtClean="0"/>
              <a:t>simulation.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HSS-IC.B.3 </a:t>
            </a:r>
            <a:r>
              <a:rPr lang="en-US" sz="2400" dirty="0"/>
              <a:t> Recognize the purposes of and differences among sample surveys, experiments, and observational studies; explain how randomization relates to each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 smtClean="0"/>
              <a:t>HSS-IC.B.4 </a:t>
            </a:r>
            <a:r>
              <a:rPr lang="en-US" sz="2400" dirty="0"/>
              <a:t> Use data from a sample survey to estimate a population mean or proportion; develop a margin of error through the use of simulation models for random sampling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HSS-IC.B.5 </a:t>
            </a:r>
            <a:r>
              <a:rPr lang="en-US" sz="2400" dirty="0"/>
              <a:t> Use data from a randomized experiment to compare two treatments; use simulations to decide if differences between parameters are significant</a:t>
            </a:r>
            <a:r>
              <a:rPr lang="en-US" sz="24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60402"/>
            <a:ext cx="83058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Statistics: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Making Inferences &amp; Justifying Conclusions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 smtClean="0"/>
              <a:t>HSS-IC.A.1  </a:t>
            </a:r>
            <a:r>
              <a:rPr lang="en-US" sz="2400" dirty="0" smtClean="0"/>
              <a:t>Understand </a:t>
            </a:r>
            <a:r>
              <a:rPr lang="en-US" sz="2400" dirty="0"/>
              <a:t>statistics as a process for making inferences about population parameters based on a </a:t>
            </a:r>
            <a:r>
              <a:rPr lang="en-US" sz="2400" dirty="0">
                <a:solidFill>
                  <a:srgbClr val="C00000"/>
                </a:solidFill>
              </a:rPr>
              <a:t>random sample from that </a:t>
            </a:r>
            <a:r>
              <a:rPr lang="en-US" sz="2400" dirty="0" smtClean="0">
                <a:solidFill>
                  <a:srgbClr val="C00000"/>
                </a:solidFill>
              </a:rPr>
              <a:t>population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HSS-IC.A.2  </a:t>
            </a:r>
            <a:r>
              <a:rPr lang="en-US" sz="2400" dirty="0"/>
              <a:t>Decide if a specified model is consistent with results from a given data-generating process, e.g., </a:t>
            </a:r>
            <a:r>
              <a:rPr lang="en-US" sz="2400" dirty="0">
                <a:solidFill>
                  <a:srgbClr val="C00000"/>
                </a:solidFill>
              </a:rPr>
              <a:t>using </a:t>
            </a:r>
            <a:r>
              <a:rPr lang="en-US" sz="2400" dirty="0" smtClean="0">
                <a:solidFill>
                  <a:srgbClr val="C00000"/>
                </a:solidFill>
              </a:rPr>
              <a:t>simulation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HSS-IC.B.3 </a:t>
            </a:r>
            <a:r>
              <a:rPr lang="en-US" sz="2400" dirty="0"/>
              <a:t> Recognize the purposes of and differences among sample surveys, experiments, and observational studies; </a:t>
            </a:r>
            <a:r>
              <a:rPr lang="en-US" sz="2400" dirty="0">
                <a:solidFill>
                  <a:srgbClr val="C00000"/>
                </a:solidFill>
              </a:rPr>
              <a:t>explain how randomization </a:t>
            </a:r>
            <a:r>
              <a:rPr lang="en-US" sz="2400" dirty="0"/>
              <a:t>relates to each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 smtClean="0"/>
              <a:t>HSS-IC.B.4 </a:t>
            </a:r>
            <a:r>
              <a:rPr lang="en-US" sz="2400" dirty="0"/>
              <a:t> Use data from a sample survey to estimate a population mean or proportion; </a:t>
            </a:r>
            <a:r>
              <a:rPr lang="en-US" sz="2400" u="sng" dirty="0">
                <a:solidFill>
                  <a:srgbClr val="FF0000"/>
                </a:solidFill>
              </a:rPr>
              <a:t>develop a margin of error through the use of simulation models for random sampling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b="1" dirty="0"/>
              <a:t>HSS-IC.B.5 </a:t>
            </a:r>
            <a:r>
              <a:rPr lang="en-US" sz="2400" dirty="0"/>
              <a:t> Use data from a randomized experiment to compare two treatments; </a:t>
            </a:r>
            <a:r>
              <a:rPr lang="en-US" sz="2400" u="sng" dirty="0">
                <a:solidFill>
                  <a:srgbClr val="FF0000"/>
                </a:solidFill>
              </a:rPr>
              <a:t>use simulations to decide if differences between parameters are significant</a:t>
            </a:r>
            <a:r>
              <a:rPr lang="en-US" sz="2400" dirty="0" smtClean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9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6022" y="2844799"/>
                <a:ext cx="48915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=50   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=98.26    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=0.765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22" y="2844799"/>
                <a:ext cx="48915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98499" y="4636825"/>
            <a:ext cx="865896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Key concept</a:t>
            </a:r>
            <a:r>
              <a:rPr lang="en-US" sz="2800" dirty="0" smtClean="0"/>
              <a:t>:  How much should we expect the sample means to vary just by random chance?  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247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Example #1: Body Temperatures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419" y="1070421"/>
            <a:ext cx="842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Sample of body temperatures (in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F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for n=50 students</a:t>
            </a:r>
          </a:p>
          <a:p>
            <a:pPr algn="r"/>
            <a:r>
              <a:rPr lang="en-US" sz="2000" dirty="0" smtClean="0"/>
              <a:t>(Shoemaker, JSE, 1996)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39419" y="3512880"/>
            <a:ext cx="8422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/>
              <a:t>Goal:</a:t>
            </a:r>
            <a:r>
              <a:rPr lang="en-US" sz="2800" smtClean="0"/>
              <a:t> Find an interval that is likely to contain the mean body temperature for all students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7" y="1904774"/>
            <a:ext cx="8318448" cy="91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309" y="5849257"/>
            <a:ext cx="86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we estimate this using ONLY data from this sample?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23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52376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2. Which formula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06790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3. Calculate summary stats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577" y="4267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6. Plug and chug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186809" y="5438745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6400800" y="1478280"/>
            <a:ext cx="76200" cy="274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7000" y="1389850"/>
                <a:ext cx="1717929" cy="53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389850"/>
                <a:ext cx="1717929" cy="534570"/>
              </a:xfrm>
              <a:prstGeom prst="rect">
                <a:avLst/>
              </a:prstGeom>
              <a:blipFill rotWithShape="1">
                <a:blip r:embed="rId5"/>
                <a:stretch>
                  <a:fillRect t="-114773" r="-24199" b="-1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1434281"/>
                <a:ext cx="1981200" cy="53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34281"/>
                <a:ext cx="1981200" cy="5345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13636" r="-10462" b="-16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200" y="2417302"/>
                <a:ext cx="3581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=50, 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=98.26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=0.765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17302"/>
                <a:ext cx="3581400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02336" y="2876897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4. Find t</a:t>
            </a:r>
            <a:r>
              <a:rPr lang="en-US" baseline="30000" dirty="0" smtClean="0">
                <a:solidFill>
                  <a:srgbClr val="C00000"/>
                </a:solidFill>
              </a:rPr>
              <a:t>*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9768" y="3276600"/>
                <a:ext cx="3636264" cy="4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Cambria" pitchFamily="18" charset="0"/>
                  </a:rPr>
                  <a:t>95% CI  </a:t>
                </a:r>
                <a:r>
                  <a:rPr lang="en-US" smtClean="0">
                    <a:latin typeface="Cambria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  <a:sym typeface="Symbol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1−0.95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Symbol"/>
                      </a:rPr>
                      <m:t>=0.025</m:t>
                    </m:r>
                  </m:oMath>
                </a14:m>
                <a:r>
                  <a:rPr lang="en-US" dirty="0" smtClean="0">
                    <a:latin typeface="Cambria" pitchFamily="18" charset="0"/>
                  </a:rPr>
                  <a:t> </a:t>
                </a:r>
                <a:endParaRPr lang="en-US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" y="3276600"/>
                <a:ext cx="3636264" cy="4879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510" t="-73750" b="-1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970627" y="2876897"/>
            <a:ext cx="139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5. df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4444" y="3824959"/>
                <a:ext cx="1579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" pitchFamily="18" charset="0"/>
                  </a:rPr>
                  <a:t>df=5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>
                    <a:latin typeface="Cambria" pitchFamily="18" charset="0"/>
                  </a:rPr>
                  <a:t>1=49</a:t>
                </a:r>
                <a:endParaRPr lang="en-US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44" y="3824959"/>
                <a:ext cx="1579891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3077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172200" y="5422612"/>
            <a:ext cx="457200" cy="1846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71700" y="1436132"/>
            <a:ext cx="64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OR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92477" y="3824959"/>
            <a:ext cx="145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t</a:t>
            </a:r>
            <a:r>
              <a:rPr lang="en-US" baseline="30000" dirty="0" smtClean="0">
                <a:latin typeface="Cambria" pitchFamily="18" charset="0"/>
              </a:rPr>
              <a:t>*</a:t>
            </a:r>
            <a:r>
              <a:rPr lang="en-US" dirty="0" smtClean="0">
                <a:latin typeface="Cambria" pitchFamily="18" charset="0"/>
              </a:rPr>
              <a:t>=2.009</a:t>
            </a:r>
            <a:endParaRPr lang="en-US" dirty="0"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1700" y="4654752"/>
                <a:ext cx="3281553" cy="59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98.26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±2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.009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type m:val="skw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0.765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50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0" y="4654752"/>
                <a:ext cx="3281553" cy="591380"/>
              </a:xfrm>
              <a:prstGeom prst="rect">
                <a:avLst/>
              </a:prstGeom>
              <a:blipFill rotWithShape="1">
                <a:blip r:embed="rId10"/>
                <a:stretch>
                  <a:fillRect t="-98969" r="-6691" b="-148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0498" y="5314890"/>
                <a:ext cx="35076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98.26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0.22=(98.04, 98.48)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98" y="5314890"/>
                <a:ext cx="3507677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3850" y="5737739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7.  Interpret in context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67000" y="1219200"/>
            <a:ext cx="1676400" cy="7647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272409" y="92606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mbria" pitchFamily="18" charset="0"/>
              </a:rPr>
              <a:t>CI for a mean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720" y="7048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1. Check conditions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  <p:bldP spid="2" grpId="0" animBg="1"/>
      <p:bldP spid="21" grpId="0" animBg="1"/>
      <p:bldP spid="22" grpId="0" animBg="1"/>
      <p:bldP spid="23" grpId="0"/>
      <p:bldP spid="4" grpId="0" animBg="1"/>
      <p:bldP spid="24" grpId="0"/>
      <p:bldP spid="25" grpId="0"/>
      <p:bldP spid="5" grpId="0" animBg="1"/>
      <p:bldP spid="9" grpId="0"/>
      <p:bldP spid="26" grpId="0"/>
      <p:bldP spid="27" grpId="0" animBg="1"/>
      <p:bldP spid="28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68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300" b="1" dirty="0" smtClean="0"/>
              <a:t>Bootstrapping</a:t>
            </a:r>
            <a:endParaRPr lang="en-US" sz="73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77" y="2931"/>
            <a:ext cx="1737946" cy="204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8956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Basic Idea</a:t>
            </a:r>
            <a:r>
              <a:rPr lang="en-US" sz="3200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smtClean="0"/>
              <a:t>Create simulated </a:t>
            </a:r>
            <a:r>
              <a:rPr lang="en-US" sz="3200" dirty="0" smtClean="0"/>
              <a:t>samples, based </a:t>
            </a:r>
            <a:r>
              <a:rPr lang="en-US" sz="3200" i="1" dirty="0" smtClean="0"/>
              <a:t>only</a:t>
            </a:r>
            <a:r>
              <a:rPr lang="en-US" sz="3200" dirty="0" smtClean="0"/>
              <a:t> the original sample data, to approximate the sampling distribution and standard error of the statistic. 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1753" y="184729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“Let your data be your guide.”</a:t>
            </a:r>
            <a:endParaRPr lang="en-US" sz="36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"/>
            <a:ext cx="1447800" cy="19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293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Brad </a:t>
            </a:r>
            <a:r>
              <a:rPr lang="en-US" dirty="0" err="1" smtClean="0">
                <a:solidFill>
                  <a:schemeClr val="tx1"/>
                </a:solidFill>
              </a:rPr>
              <a:t>Efron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Stanford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68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300" b="1" dirty="0" smtClean="0"/>
              <a:t>Bootstrapping</a:t>
            </a:r>
            <a:endParaRPr lang="en-US" sz="73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77" y="2931"/>
            <a:ext cx="1737946" cy="204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674374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To create a bootstrap distribution</a:t>
            </a:r>
            <a:r>
              <a:rPr lang="en-US" sz="3200" dirty="0" smtClean="0">
                <a:solidFill>
                  <a:schemeClr val="tx1"/>
                </a:solidFill>
              </a:rPr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Assume </a:t>
            </a:r>
            <a:r>
              <a:rPr lang="en-US" sz="3200" dirty="0">
                <a:solidFill>
                  <a:schemeClr val="tx1"/>
                </a:solidFill>
              </a:rPr>
              <a:t>the “population” is many, many copies of the original sample. 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Simulate many “new” samples from the population by sampling </a:t>
            </a:r>
            <a:r>
              <a:rPr lang="en-US" sz="3200" b="1" i="1" dirty="0" smtClean="0"/>
              <a:t>with replacement </a:t>
            </a:r>
            <a:r>
              <a:rPr lang="en-US" sz="3200" dirty="0" smtClean="0"/>
              <a:t>from the original sample.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Comput</a:t>
            </a:r>
            <a:r>
              <a:rPr lang="en-US" sz="3200" dirty="0" smtClean="0"/>
              <a:t>e the sample statistic for each bootstrap sample.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1753" y="1847295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“Let your data be your guide.”</a:t>
            </a:r>
            <a:endParaRPr lang="en-US" sz="36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"/>
            <a:ext cx="1447800" cy="19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293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Brad </a:t>
            </a:r>
            <a:r>
              <a:rPr lang="en-US" dirty="0" err="1" smtClean="0">
                <a:solidFill>
                  <a:schemeClr val="tx1"/>
                </a:solidFill>
              </a:rPr>
              <a:t>Efron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Stanford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19459"/>
            <a:ext cx="14478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2724720"/>
            <a:ext cx="191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Original Sample (</a:t>
            </a:r>
            <a:r>
              <a:rPr lang="en-US" sz="2400" dirty="0" smtClean="0">
                <a:solidFill>
                  <a:schemeClr val="tx1"/>
                </a:solidFill>
              </a:rPr>
              <a:t>n=6)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33" y="3945438"/>
            <a:ext cx="564134" cy="9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871" y="3956122"/>
            <a:ext cx="636458" cy="94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748" y="3956122"/>
            <a:ext cx="564134" cy="9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92" y="5051233"/>
            <a:ext cx="809256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7712" y="5029647"/>
            <a:ext cx="571542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8333" y="5051233"/>
            <a:ext cx="809256" cy="86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9267" y="578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Finding a Bootstrap Sample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87443" y="805650"/>
            <a:ext cx="6977529" cy="6955278"/>
            <a:chOff x="2787444" y="820333"/>
            <a:chExt cx="6977529" cy="6955278"/>
          </a:xfrm>
        </p:grpSpPr>
        <p:grpSp>
          <p:nvGrpSpPr>
            <p:cNvPr id="4" name="Group 3"/>
            <p:cNvGrpSpPr/>
            <p:nvPr/>
          </p:nvGrpSpPr>
          <p:grpSpPr>
            <a:xfrm>
              <a:off x="2787444" y="820333"/>
              <a:ext cx="6977529" cy="5275773"/>
              <a:chOff x="2787444" y="820333"/>
              <a:chExt cx="6977529" cy="5275773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/>
              <a:stretch/>
            </p:blipFill>
            <p:spPr bwMode="auto">
              <a:xfrm>
                <a:off x="2787444" y="831729"/>
                <a:ext cx="5413887" cy="5264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r="56799"/>
              <a:stretch/>
            </p:blipFill>
            <p:spPr bwMode="auto">
              <a:xfrm>
                <a:off x="7965050" y="820333"/>
                <a:ext cx="1799923" cy="5264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787444" y="5916585"/>
              <a:ext cx="6977528" cy="1859026"/>
              <a:chOff x="1098603" y="4604868"/>
              <a:chExt cx="6977528" cy="1859026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t="64749" r="3713"/>
              <a:stretch/>
            </p:blipFill>
            <p:spPr bwMode="auto">
              <a:xfrm>
                <a:off x="1098603" y="4608155"/>
                <a:ext cx="5177606" cy="1855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14912" t="64966" r="56799"/>
              <a:stretch/>
            </p:blipFill>
            <p:spPr bwMode="auto">
              <a:xfrm>
                <a:off x="6276208" y="4604868"/>
                <a:ext cx="1799923" cy="1844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3377382" y="4739822"/>
            <a:ext cx="54876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A simulated “population” to sample from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860" y="6103203"/>
            <a:ext cx="5717728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Bootstrap  Sample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(sample </a:t>
            </a:r>
            <a:r>
              <a:rPr lang="en-US" i="1" smtClean="0">
                <a:solidFill>
                  <a:schemeClr val="tx1"/>
                </a:solidFill>
              </a:rPr>
              <a:t>with replacement </a:t>
            </a:r>
            <a:r>
              <a:rPr lang="en-US" smtClean="0">
                <a:solidFill>
                  <a:schemeClr val="tx1"/>
                </a:solidFill>
              </a:rPr>
              <a:t>from the original sample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7286</TotalTime>
  <Words>2598</Words>
  <Application>Microsoft Office PowerPoint</Application>
  <PresentationFormat>On-screen Show (4:3)</PresentationFormat>
  <Paragraphs>544</Paragraphs>
  <Slides>39</Slides>
  <Notes>30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Intuitive Introduction to the Important Ideas of Inference</vt:lpstr>
      <vt:lpstr>PowerPoint Presentation</vt:lpstr>
      <vt:lpstr>Outline</vt:lpstr>
      <vt:lpstr>PowerPoint Presentation</vt:lpstr>
      <vt:lpstr>Example #1: Body Temperatures</vt:lpstr>
      <vt:lpstr>PowerPoint Presentation</vt:lpstr>
      <vt:lpstr>Bootstrapping</vt:lpstr>
      <vt:lpstr>Bootstrapping</vt:lpstr>
      <vt:lpstr>PowerPoint Presentation</vt:lpstr>
      <vt:lpstr>PowerPoint Presentation</vt:lpstr>
      <vt:lpstr>PowerPoint Presentation</vt:lpstr>
      <vt:lpstr>PowerPoint Presentation</vt:lpstr>
      <vt:lpstr>Bootstrap Distribution for Body Temp Means</vt:lpstr>
      <vt:lpstr>How do we get a CI from the bootstrap distribution? </vt:lpstr>
      <vt:lpstr>Bootstrap Distribution for Body Temp Means</vt:lpstr>
      <vt:lpstr>How do we get a CI from the bootstrap distribution? </vt:lpstr>
      <vt:lpstr>95% Confidence Interval</vt:lpstr>
      <vt:lpstr>PowerPoint Presentation</vt:lpstr>
      <vt:lpstr>PowerPoint Presentation</vt:lpstr>
      <vt:lpstr>Sampling Distribution</vt:lpstr>
      <vt:lpstr>Bootstrap Distribution</vt:lpstr>
      <vt:lpstr>Golden Rule of Bootstraps</vt:lpstr>
      <vt:lpstr>Example #2: Sleep vs. Caffeine</vt:lpstr>
      <vt:lpstr>Example #2: Sleep vs. Caffeine</vt:lpstr>
      <vt:lpstr>KEY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 Issues</vt:lpstr>
      <vt:lpstr>PowerPoint Presentation</vt:lpstr>
      <vt:lpstr>Intro Stat – Revise the Topics </vt:lpstr>
      <vt:lpstr>PowerPoint Presentation</vt:lpstr>
      <vt:lpstr>One Crank or Two? John Holcomb (ICOTS8)</vt:lpstr>
      <vt:lpstr>Textbooks? </vt:lpstr>
      <vt:lpstr>Software? </vt:lpstr>
      <vt:lpstr>Thanks for Listening!  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227</cp:revision>
  <cp:lastPrinted>2014-03-26T00:15:11Z</cp:lastPrinted>
  <dcterms:created xsi:type="dcterms:W3CDTF">2010-10-14T16:11:16Z</dcterms:created>
  <dcterms:modified xsi:type="dcterms:W3CDTF">2014-07-15T05:58:06Z</dcterms:modified>
</cp:coreProperties>
</file>