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56" r:id="rId3"/>
    <p:sldId id="264" r:id="rId4"/>
    <p:sldId id="265" r:id="rId5"/>
    <p:sldId id="261" r:id="rId6"/>
    <p:sldId id="282" r:id="rId7"/>
    <p:sldId id="288" r:id="rId8"/>
    <p:sldId id="285" r:id="rId9"/>
    <p:sldId id="280" r:id="rId10"/>
    <p:sldId id="267" r:id="rId11"/>
    <p:sldId id="292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91478-EF96-4E63-BFB9-59EBC80691C7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32327-6E3B-47E8-9C60-7875500C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64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32327-6E3B-47E8-9C60-7875500CE8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5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BA753-0D0F-462D-8F18-5E74D126952A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ck5stat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ck5stat.com/statke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site/lock5stat/home/help-video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6793" y="609600"/>
            <a:ext cx="6096000" cy="14465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smtClean="0">
                <a:latin typeface="Arial" pitchFamily="34" charset="0"/>
                <a:cs typeface="Arial" pitchFamily="34" charset="0"/>
              </a:rPr>
              <a:t>StatKey</a:t>
            </a:r>
            <a:endParaRPr lang="en-US" sz="8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858" y="25908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Online Tools for Teaching a Modern Introductory  Statistics Course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55058" y="3962400"/>
            <a:ext cx="563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Robin Lock  </a:t>
            </a:r>
          </a:p>
          <a:p>
            <a:pPr algn="ctr"/>
            <a:r>
              <a:rPr lang="en-US" sz="2800" dirty="0" smtClean="0"/>
              <a:t>Burry Professor of Statistics</a:t>
            </a:r>
          </a:p>
          <a:p>
            <a:pPr algn="ctr"/>
            <a:r>
              <a:rPr lang="en-US" sz="2800" dirty="0" smtClean="0"/>
              <a:t>St. Lawrence University</a:t>
            </a:r>
          </a:p>
          <a:p>
            <a:pPr algn="ctr"/>
            <a:r>
              <a:rPr lang="en-US" sz="2800" dirty="0" smtClean="0"/>
              <a:t>rlock@stlawu.edu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1" y="59436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Syracuse ASA Panel on Technology in Statistics Education</a:t>
            </a:r>
          </a:p>
          <a:p>
            <a:pPr algn="ctr"/>
            <a:r>
              <a:rPr lang="en-US" sz="2400" dirty="0" smtClean="0"/>
              <a:t>Onondaga Community College, November 2013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652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6" y="-33337"/>
            <a:ext cx="9071178" cy="574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60630" y="5703225"/>
            <a:ext cx="7197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are 95% sure that the mean mercury level in Florida lake fish between 0.438 and 0.621 ppm</a:t>
            </a:r>
            <a:endParaRPr lang="en-US" sz="2800" dirty="0"/>
          </a:p>
        </p:txBody>
      </p:sp>
      <p:sp>
        <p:nvSpPr>
          <p:cNvPr id="2" name="Oval 1"/>
          <p:cNvSpPr/>
          <p:nvPr/>
        </p:nvSpPr>
        <p:spPr>
          <a:xfrm>
            <a:off x="5257800" y="2111831"/>
            <a:ext cx="1411522" cy="3817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61389" y="2587156"/>
                <a:ext cx="2057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 smtClean="0"/>
                  <a:t>’s≈0.047</a:t>
                </a:r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389" y="2587156"/>
                <a:ext cx="205740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4438" t="-10526" r="-414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" y="2129529"/>
                <a:ext cx="2743200" cy="728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0.341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53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=0.0468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29529"/>
                <a:ext cx="2743200" cy="7280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93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9" y="2743200"/>
            <a:ext cx="9171039" cy="60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457200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Paper Stat Tables</a:t>
            </a:r>
            <a:endParaRPr lang="en-US" sz="3600" dirty="0"/>
          </a:p>
        </p:txBody>
      </p:sp>
      <p:sp>
        <p:nvSpPr>
          <p:cNvPr id="4" name="&quot;No&quot; Symbol 3"/>
          <p:cNvSpPr/>
          <p:nvPr/>
        </p:nvSpPr>
        <p:spPr>
          <a:xfrm>
            <a:off x="762000" y="304800"/>
            <a:ext cx="2514600" cy="2133600"/>
          </a:xfrm>
          <a:prstGeom prst="noSmoking">
            <a:avLst>
              <a:gd name="adj" fmla="val 5413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51852" y="497509"/>
            <a:ext cx="2895600" cy="70788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Arial" pitchFamily="34" charset="0"/>
                <a:cs typeface="Arial" pitchFamily="34" charset="0"/>
              </a:rPr>
              <a:t>StatKey</a:t>
            </a:r>
            <a:endParaRPr lang="en-US" sz="4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57" y="1600200"/>
            <a:ext cx="8448675" cy="519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56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2393" y="22860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hlinkClick r:id="rId2"/>
              </a:rPr>
              <a:t>lock5stat.com/</a:t>
            </a:r>
            <a:r>
              <a:rPr lang="en-US" sz="5400" dirty="0" err="1" smtClean="0">
                <a:hlinkClick r:id="rId2"/>
              </a:rPr>
              <a:t>statkey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06793" y="609600"/>
            <a:ext cx="6096000" cy="14465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smtClean="0">
                <a:latin typeface="Arial" pitchFamily="34" charset="0"/>
                <a:cs typeface="Arial" pitchFamily="34" charset="0"/>
              </a:rPr>
              <a:t>StatKey</a:t>
            </a:r>
            <a:endParaRPr lang="en-US" sz="8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3429000"/>
            <a:ext cx="6646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Give it a try!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431389" y="4648200"/>
            <a:ext cx="8246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Questions? </a:t>
            </a:r>
          </a:p>
          <a:p>
            <a:pPr algn="ctr"/>
            <a:r>
              <a:rPr lang="en-US" sz="3600" dirty="0" smtClean="0"/>
              <a:t>rlock@stlawu.edu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3212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914400"/>
            <a:ext cx="27051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+mn-lt"/>
              </a:rPr>
              <a:t>What is it?</a:t>
            </a:r>
            <a:endParaRPr lang="en-US" sz="36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95300" y="3962400"/>
            <a:ext cx="8229600" cy="27432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Freely available at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  <a:hlinkClick r:id="rId2"/>
              </a:rPr>
              <a:t>lock5stat.com/</a:t>
            </a:r>
            <a:r>
              <a:rPr lang="en-US" sz="3600" dirty="0" err="1" smtClean="0">
                <a:solidFill>
                  <a:schemeClr val="tx1"/>
                </a:solidFill>
                <a:hlinkClick r:id="rId2"/>
              </a:rPr>
              <a:t>statkey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en-US" sz="3600" dirty="0"/>
          </a:p>
          <a:p>
            <a:pPr marL="0" indent="0" algn="ctr">
              <a:spcBef>
                <a:spcPts val="180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Runs in (almost) any browser.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Also available as a Google Chrome App.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1183" y="1752600"/>
            <a:ext cx="8458200" cy="2062103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set of web-based, interactive, dynamic statistics tools designed for teaching  simulation-based methods such as bootstrap intervals and randomization tests at an introductory level.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933700" y="224878"/>
            <a:ext cx="3352800" cy="76944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latin typeface="Arial" pitchFamily="34" charset="0"/>
                <a:cs typeface="Arial" pitchFamily="34" charset="0"/>
              </a:rPr>
              <a:t>StatKey</a:t>
            </a:r>
            <a:endParaRPr lang="en-US" sz="44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152400" y="286646"/>
            <a:ext cx="8229600" cy="1143000"/>
          </a:xfrm>
        </p:spPr>
        <p:txBody>
          <a:bodyPr/>
          <a:lstStyle/>
          <a:p>
            <a:r>
              <a:rPr lang="en-US" dirty="0" smtClean="0"/>
              <a:t>Who Developed StatKey?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217" y="1447800"/>
            <a:ext cx="822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Lock</a:t>
            </a:r>
            <a:r>
              <a:rPr lang="en-US" sz="3200" baseline="30000" dirty="0" smtClean="0"/>
              <a:t>5</a:t>
            </a:r>
            <a:r>
              <a:rPr lang="en-US" sz="3200" dirty="0" smtClean="0"/>
              <a:t> author team to support a new text:</a:t>
            </a:r>
          </a:p>
          <a:p>
            <a:pPr algn="ctr">
              <a:spcBef>
                <a:spcPts val="1200"/>
              </a:spcBef>
            </a:pPr>
            <a:r>
              <a:rPr lang="en-US" sz="3200" i="1" dirty="0" smtClean="0"/>
              <a:t>Statistics: Unlocking the Power of Data </a:t>
            </a:r>
            <a:endParaRPr lang="en-US" sz="3200" i="1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74" y="3062381"/>
            <a:ext cx="6762451" cy="343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980768" y="5548690"/>
            <a:ext cx="1676400" cy="609600"/>
          </a:xfrm>
          <a:prstGeom prst="wedgeRoundRectCallout">
            <a:avLst>
              <a:gd name="adj1" fmla="val -8855"/>
              <a:gd name="adj2" fmla="val -13024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Robin &amp; Patti</a:t>
            </a:r>
          </a:p>
          <a:p>
            <a:pPr algn="ctr"/>
            <a:r>
              <a:rPr lang="en-US" dirty="0" smtClean="0"/>
              <a:t>St. Lawrence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1524000" y="2895600"/>
            <a:ext cx="1676400" cy="609600"/>
          </a:xfrm>
          <a:prstGeom prst="wedgeRoundRectCallout">
            <a:avLst>
              <a:gd name="adj1" fmla="val 42171"/>
              <a:gd name="adj2" fmla="val 13104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Dennis</a:t>
            </a:r>
          </a:p>
          <a:p>
            <a:pPr algn="ctr"/>
            <a:r>
              <a:rPr lang="en-US" dirty="0" smtClean="0"/>
              <a:t>Iowa State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3200400" y="4939090"/>
            <a:ext cx="1825269" cy="609600"/>
          </a:xfrm>
          <a:prstGeom prst="wedgeRoundRectCallout">
            <a:avLst>
              <a:gd name="adj1" fmla="val 44595"/>
              <a:gd name="adj2" fmla="val -11572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Eric</a:t>
            </a:r>
          </a:p>
          <a:p>
            <a:pPr algn="ctr"/>
            <a:r>
              <a:rPr lang="en-US" dirty="0" smtClean="0"/>
              <a:t>UNC/Duke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5562600" y="3182271"/>
            <a:ext cx="1600200" cy="609600"/>
          </a:xfrm>
          <a:prstGeom prst="wedgeRoundRectCallout">
            <a:avLst>
              <a:gd name="adj1" fmla="val 7860"/>
              <a:gd name="adj2" fmla="val 20362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Kari</a:t>
            </a:r>
          </a:p>
          <a:p>
            <a:pPr algn="ctr"/>
            <a:r>
              <a:rPr lang="en-US" dirty="0" smtClean="0"/>
              <a:t>Harvard/Duke</a:t>
            </a:r>
            <a:endParaRPr lang="en-US" dirty="0"/>
          </a:p>
        </p:txBody>
      </p:sp>
      <p:pic>
        <p:nvPicPr>
          <p:cNvPr id="2050" name="Picture 2" descr="http://media.wiley.com/product_data/coverImage300/55/EHEP0024/EHEP0024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063353"/>
            <a:ext cx="1371600" cy="181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67600" y="3914745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Wiley (2013)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265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772507"/>
            <a:ext cx="8229600" cy="1143000"/>
          </a:xfrm>
        </p:spPr>
        <p:txBody>
          <a:bodyPr/>
          <a:lstStyle/>
          <a:p>
            <a:r>
              <a:rPr lang="en-US" dirty="0" smtClean="0"/>
              <a:t>Programming Team</a:t>
            </a:r>
            <a:endParaRPr lang="en-US" dirty="0"/>
          </a:p>
        </p:txBody>
      </p:sp>
      <p:pic>
        <p:nvPicPr>
          <p:cNvPr id="1026" name="Picture 2" descr="http://woods.stanford.edu/sites/default/files/styles/content_image_214/public/rich-shar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31" y="1970782"/>
            <a:ext cx="2349944" cy="172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1975" y="3959356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Rich Sharp</a:t>
            </a:r>
          </a:p>
          <a:p>
            <a:pPr algn="ctr"/>
            <a:r>
              <a:rPr lang="en-US" sz="3200" dirty="0" smtClean="0"/>
              <a:t>Stanford</a:t>
            </a:r>
            <a:endParaRPr lang="en-US" sz="3200" dirty="0"/>
          </a:p>
        </p:txBody>
      </p:sp>
      <p:pic>
        <p:nvPicPr>
          <p:cNvPr id="1028" name="Picture 4" descr="Ed Harcourt - Assistant Professor Computer Sci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265" y="1940314"/>
            <a:ext cx="1828800" cy="255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76600" y="4790182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Ed Harcourt</a:t>
            </a:r>
          </a:p>
          <a:p>
            <a:pPr algn="ctr"/>
            <a:r>
              <a:rPr lang="en-US" sz="3200" dirty="0" smtClean="0"/>
              <a:t>St. Lawrence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985387" y="4495507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Kevin </a:t>
            </a:r>
            <a:r>
              <a:rPr lang="en-US" sz="3200" dirty="0" err="1" smtClean="0"/>
              <a:t>Angstadt</a:t>
            </a:r>
            <a:endParaRPr lang="en-US" sz="3200" dirty="0" smtClean="0"/>
          </a:p>
          <a:p>
            <a:pPr algn="ctr"/>
            <a:r>
              <a:rPr lang="en-US" sz="3200" dirty="0" smtClean="0"/>
              <a:t>St. Lawrence</a:t>
            </a:r>
            <a:endParaRPr lang="en-US" sz="3200" dirty="0"/>
          </a:p>
        </p:txBody>
      </p:sp>
      <p:pic>
        <p:nvPicPr>
          <p:cNvPr id="1030" name="Picture 6" descr="http://www.stlawu.edu/netnews/fellowsimages12/angstad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656" y="1953576"/>
            <a:ext cx="1896861" cy="237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04975" y="6066502"/>
            <a:ext cx="6401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StatKey is programmed in JavaScript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847975" y="224878"/>
            <a:ext cx="3352800" cy="76944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latin typeface="Arial" pitchFamily="34" charset="0"/>
                <a:cs typeface="Arial" pitchFamily="34" charset="0"/>
              </a:rPr>
              <a:t>StatKey</a:t>
            </a:r>
            <a:endParaRPr lang="en-US" sz="44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4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686229" cy="612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8125" y="1676400"/>
            <a:ext cx="2962275" cy="2514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199" y="1676400"/>
            <a:ext cx="2819401" cy="2514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0999" y="4267200"/>
            <a:ext cx="8382001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3600" y="1676400"/>
            <a:ext cx="2819401" cy="2514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2760" y="4724400"/>
            <a:ext cx="8386440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2760" y="5334000"/>
            <a:ext cx="8386440" cy="7050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6053783"/>
            <a:ext cx="533400" cy="7050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2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Does drinking beer attract mosquitoes?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 </a:t>
            </a:r>
            <a:r>
              <a:rPr lang="en-US" dirty="0" smtClean="0"/>
              <a:t>         (Randomization test to compare means)</a:t>
            </a:r>
          </a:p>
          <a:p>
            <a:pPr marL="0" indent="0">
              <a:buNone/>
            </a:pPr>
            <a:r>
              <a:rPr lang="en-US" dirty="0" smtClean="0"/>
              <a:t>2. Mean mercury in Florida lakes </a:t>
            </a:r>
            <a:endParaRPr lang="en-US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	(Bootstrap CI for a mean</a:t>
            </a:r>
            <a:r>
              <a:rPr lang="en-US" dirty="0" smtClean="0"/>
              <a:t>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3400" y="4267200"/>
            <a:ext cx="8077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You can find videos of StatKey demonstrations similar to these examples at </a:t>
            </a:r>
          </a:p>
          <a:p>
            <a:endParaRPr lang="en-US" sz="2400" dirty="0" smtClean="0"/>
          </a:p>
          <a:p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://sites.google.com/site/lock5stat/home/help-videos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885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4800"/>
            <a:ext cx="8534400" cy="1241365"/>
          </a:xfrm>
          <a:prstGeom prst="rect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Beer and Mosquitoes</a:t>
            </a:r>
          </a:p>
          <a:p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Does consuming beer attract mosquitoes? </a:t>
            </a:r>
          </a:p>
          <a:p>
            <a:endParaRPr lang="en-US" sz="1600" baseline="30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057400"/>
            <a:ext cx="8229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Experiment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: 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25 volunteers drank a liter of beer,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18 volunteers drank a liter of water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Randomly assigned!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Mosquitoes were caught in traps as they approached the volunteers.</a:t>
            </a:r>
            <a:r>
              <a:rPr lang="en-US" sz="2400" baseline="300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</a:p>
          <a:p>
            <a:endParaRPr lang="en-US" sz="28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r>
              <a:rPr lang="en-US" baseline="300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Lefvre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, T., et. al.,  “Beer Consumption Increases Human Attractiveness to Malaria Mosquitoes, ” </a:t>
            </a:r>
            <a:r>
              <a:rPr lang="en-US" i="1" dirty="0" err="1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PLoS</a:t>
            </a:r>
            <a:r>
              <a:rPr lang="en-US" i="1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ONE, 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2010; 5(3): e9546.</a:t>
            </a:r>
            <a:endParaRPr lang="en-US" sz="1600" baseline="30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2531578"/>
            <a:ext cx="2895600" cy="46166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Beer mean =  23.6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7900" y="3124200"/>
            <a:ext cx="2971800" cy="46166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Water mean =  19.22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9844" y="1371600"/>
            <a:ext cx="183415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H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: </a:t>
            </a:r>
            <a:r>
              <a:rPr lang="el-GR" sz="3200" dirty="0" smtClean="0">
                <a:latin typeface="Calibri"/>
                <a:cs typeface="Calibri"/>
              </a:rPr>
              <a:t>μ</a:t>
            </a:r>
            <a:r>
              <a:rPr lang="en-US" sz="3200" baseline="-25000" dirty="0" smtClean="0">
                <a:latin typeface="Calibri"/>
                <a:cs typeface="Calibri"/>
              </a:rPr>
              <a:t>B</a:t>
            </a:r>
            <a:r>
              <a:rPr lang="en-US" sz="3200" dirty="0" smtClean="0">
                <a:latin typeface="Calibri"/>
                <a:cs typeface="Calibri"/>
              </a:rPr>
              <a:t>=</a:t>
            </a:r>
            <a:r>
              <a:rPr lang="el-GR" sz="3200" dirty="0" smtClean="0">
                <a:latin typeface="Calibri"/>
                <a:cs typeface="Calibri"/>
              </a:rPr>
              <a:t>μ</a:t>
            </a:r>
            <a:r>
              <a:rPr lang="en-US" sz="3200" baseline="-25000" dirty="0" smtClean="0">
                <a:latin typeface="Calibri"/>
                <a:cs typeface="Calibri"/>
              </a:rPr>
              <a:t>W</a:t>
            </a:r>
          </a:p>
          <a:p>
            <a:r>
              <a:rPr lang="en-US" sz="3200" dirty="0"/>
              <a:t>H</a:t>
            </a:r>
            <a:r>
              <a:rPr lang="en-US" sz="3200" baseline="-25000" dirty="0"/>
              <a:t>0</a:t>
            </a:r>
            <a:r>
              <a:rPr lang="en-US" sz="3200" dirty="0"/>
              <a:t>: </a:t>
            </a:r>
            <a:r>
              <a:rPr lang="el-GR" sz="3200" dirty="0">
                <a:cs typeface="Calibri"/>
              </a:rPr>
              <a:t>μ</a:t>
            </a:r>
            <a:r>
              <a:rPr lang="en-US" sz="3200" baseline="-25000" dirty="0" smtClean="0">
                <a:cs typeface="Calibri"/>
              </a:rPr>
              <a:t>B</a:t>
            </a:r>
            <a:r>
              <a:rPr lang="en-US" sz="3200" dirty="0" smtClean="0">
                <a:cs typeface="Calibri"/>
              </a:rPr>
              <a:t>&gt;</a:t>
            </a:r>
            <a:r>
              <a:rPr lang="el-GR" sz="3200" dirty="0" smtClean="0">
                <a:cs typeface="Calibri"/>
              </a:rPr>
              <a:t>μ</a:t>
            </a:r>
            <a:r>
              <a:rPr lang="en-US" sz="3200" baseline="-25000" dirty="0" smtClean="0">
                <a:cs typeface="Calibri"/>
              </a:rPr>
              <a:t>W</a:t>
            </a:r>
            <a:endParaRPr lang="en-US" sz="3200" baseline="-25000" dirty="0"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310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8993124" cy="619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6629400" y="2286000"/>
            <a:ext cx="1143000" cy="3810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76" y="70991"/>
            <a:ext cx="8993124" cy="107721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p-value</a:t>
            </a:r>
            <a:r>
              <a:rPr lang="en-US" sz="3200" dirty="0" smtClean="0">
                <a:solidFill>
                  <a:schemeClr val="tx1"/>
                </a:solidFill>
              </a:rPr>
              <a:t> = proportion of samples, when H</a:t>
            </a:r>
            <a:r>
              <a:rPr lang="en-US" sz="3200" baseline="-25000" dirty="0" smtClean="0">
                <a:solidFill>
                  <a:schemeClr val="tx1"/>
                </a:solidFill>
              </a:rPr>
              <a:t>0</a:t>
            </a:r>
            <a:r>
              <a:rPr lang="en-US" sz="3200" dirty="0" smtClean="0">
                <a:solidFill>
                  <a:schemeClr val="tx1"/>
                </a:solidFill>
              </a:rPr>
              <a:t> is true, that are as (or more) extreme as the original sample.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743200" y="6248400"/>
            <a:ext cx="1143000" cy="3810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5277" y="356549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p-value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5263679" y="4079499"/>
            <a:ext cx="643923" cy="407090"/>
          </a:xfrm>
          <a:prstGeom prst="straightConnector1">
            <a:avLst/>
          </a:prstGeom>
          <a:solidFill>
            <a:schemeClr val="tx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6349285" y="2810814"/>
            <a:ext cx="658951" cy="3319530"/>
          </a:xfrm>
          <a:prstGeom prst="straightConnector1">
            <a:avLst/>
          </a:prstGeom>
          <a:solidFill>
            <a:schemeClr val="tx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5940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6934200" cy="1323439"/>
          </a:xfrm>
          <a:prstGeom prst="rect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What is the average level of mercury in fish in Florida lakes?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01128" y="1828800"/>
            <a:ext cx="7492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Select fish from a random sample of 53 Florida lakes and record the mercury level.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44210" y="4572000"/>
                <a:ext cx="48915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𝑛</m:t>
                      </m:r>
                      <m:r>
                        <a:rPr lang="en-US" sz="2800" b="0" i="1" smtClean="0">
                          <a:latin typeface="Cambria Math"/>
                        </a:rPr>
                        <m:t>=53   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=0.527    </m:t>
                      </m:r>
                      <m:r>
                        <a:rPr lang="en-US" sz="2800" b="0" i="1" smtClean="0">
                          <a:latin typeface="Cambria Math"/>
                        </a:rPr>
                        <m:t>𝑠</m:t>
                      </m:r>
                      <m:r>
                        <a:rPr lang="en-US" sz="2800" b="0" i="1" smtClean="0">
                          <a:latin typeface="Cambria Math"/>
                        </a:rPr>
                        <m:t>=0.341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210" y="4572000"/>
                <a:ext cx="489159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69498" y="54102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Key concept</a:t>
            </a:r>
            <a:r>
              <a:rPr lang="en-US" sz="2800" dirty="0" smtClean="0"/>
              <a:t>:  How much can we expect such sample means to vary just by random chance?   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82" y="2971800"/>
            <a:ext cx="70961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gallery.nanfa.org/d/13936-3/Florida+LMBass+_2__+10-6-08_+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9808"/>
            <a:ext cx="1794072" cy="124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72200" y="5887253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Bootstrap!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87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3462</TotalTime>
  <Words>409</Words>
  <Application>Microsoft Office PowerPoint</Application>
  <PresentationFormat>On-screen Show (4:3)</PresentationFormat>
  <Paragraphs>76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What is it?</vt:lpstr>
      <vt:lpstr>Who Developed StatKey?</vt:lpstr>
      <vt:lpstr>Programming Team</vt:lpstr>
      <vt:lpstr>PowerPoint Presentation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StatKey</dc:title>
  <dc:creator>Patti</dc:creator>
  <cp:lastModifiedBy>Robin</cp:lastModifiedBy>
  <cp:revision>66</cp:revision>
  <dcterms:created xsi:type="dcterms:W3CDTF">2012-07-13T16:54:28Z</dcterms:created>
  <dcterms:modified xsi:type="dcterms:W3CDTF">2013-11-27T17:41:14Z</dcterms:modified>
</cp:coreProperties>
</file>