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256" r:id="rId3"/>
    <p:sldId id="264" r:id="rId4"/>
    <p:sldId id="257" r:id="rId5"/>
    <p:sldId id="261" r:id="rId6"/>
    <p:sldId id="280" r:id="rId7"/>
    <p:sldId id="265" r:id="rId8"/>
    <p:sldId id="266" r:id="rId9"/>
    <p:sldId id="273" r:id="rId10"/>
    <p:sldId id="267" r:id="rId11"/>
    <p:sldId id="268" r:id="rId12"/>
    <p:sldId id="270" r:id="rId13"/>
    <p:sldId id="269" r:id="rId14"/>
    <p:sldId id="271" r:id="rId15"/>
    <p:sldId id="281" r:id="rId16"/>
    <p:sldId id="291" r:id="rId17"/>
    <p:sldId id="288" r:id="rId18"/>
    <p:sldId id="289" r:id="rId19"/>
    <p:sldId id="295" r:id="rId20"/>
    <p:sldId id="292" r:id="rId21"/>
    <p:sldId id="282" r:id="rId22"/>
    <p:sldId id="275" r:id="rId23"/>
    <p:sldId id="283" r:id="rId24"/>
    <p:sldId id="285" r:id="rId25"/>
    <p:sldId id="286" r:id="rId26"/>
    <p:sldId id="294" r:id="rId27"/>
    <p:sldId id="284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478-EF96-4E63-BFB9-59EBC80691C7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327-6E3B-47E8-9C60-7875500C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8.jpeg"/><Relationship Id="rId18" Type="http://schemas.openxmlformats.org/officeDocument/2006/relationships/image" Target="../media/image24.jpeg"/><Relationship Id="rId26" Type="http://schemas.openxmlformats.org/officeDocument/2006/relationships/image" Target="../media/image29.jpeg"/><Relationship Id="rId3" Type="http://schemas.openxmlformats.org/officeDocument/2006/relationships/image" Target="../media/image33.jpeg"/><Relationship Id="rId21" Type="http://schemas.openxmlformats.org/officeDocument/2006/relationships/image" Target="../media/image13.jpeg"/><Relationship Id="rId7" Type="http://schemas.openxmlformats.org/officeDocument/2006/relationships/image" Target="../media/image7.jpeg"/><Relationship Id="rId12" Type="http://schemas.openxmlformats.org/officeDocument/2006/relationships/image" Target="../media/image8.jpeg"/><Relationship Id="rId17" Type="http://schemas.openxmlformats.org/officeDocument/2006/relationships/image" Target="../media/image17.jpeg"/><Relationship Id="rId25" Type="http://schemas.openxmlformats.org/officeDocument/2006/relationships/image" Target="../media/image21.jpeg"/><Relationship Id="rId2" Type="http://schemas.openxmlformats.org/officeDocument/2006/relationships/image" Target="../media/image30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9.jpeg"/><Relationship Id="rId24" Type="http://schemas.openxmlformats.org/officeDocument/2006/relationships/image" Target="../media/image20.jpeg"/><Relationship Id="rId5" Type="http://schemas.openxmlformats.org/officeDocument/2006/relationships/image" Target="../media/image26.jpeg"/><Relationship Id="rId15" Type="http://schemas.openxmlformats.org/officeDocument/2006/relationships/image" Target="../media/image23.jpeg"/><Relationship Id="rId23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10.jpeg"/><Relationship Id="rId14" Type="http://schemas.openxmlformats.org/officeDocument/2006/relationships/image" Target="../media/image25.jpeg"/><Relationship Id="rId22" Type="http://schemas.openxmlformats.org/officeDocument/2006/relationships/image" Target="../media/image16.jpeg"/><Relationship Id="rId27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3Uos2fzIJ0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" Type="http://schemas.openxmlformats.org/officeDocument/2006/relationships/image" Target="../media/image9.jpeg"/><Relationship Id="rId21" Type="http://schemas.openxmlformats.org/officeDocument/2006/relationships/image" Target="../media/image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0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28" Type="http://schemas.openxmlformats.org/officeDocument/2006/relationships/image" Target="../media/image30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Relationship Id="rId27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732" y="3048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58" y="1981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Online Tools for Teaching a Modern Introductory  Statistics Course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651" y="4488804"/>
            <a:ext cx="365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Robin Lock  </a:t>
            </a:r>
          </a:p>
          <a:p>
            <a:pPr algn="ctr"/>
            <a:r>
              <a:rPr lang="en-US" sz="2800" dirty="0" smtClean="0"/>
              <a:t>St. Lawrence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599" y="5417653"/>
            <a:ext cx="672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USCOTS Breakout – May 2013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54677" y="4532067"/>
            <a:ext cx="365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Patti Frazer Lock</a:t>
            </a:r>
          </a:p>
          <a:p>
            <a:pPr algn="ctr"/>
            <a:r>
              <a:rPr lang="en-US" sz="2800" dirty="0" smtClean="0"/>
              <a:t>St. Lawrence 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350519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Kari Lock Morgan</a:t>
            </a:r>
          </a:p>
          <a:p>
            <a:pPr algn="ctr"/>
            <a:r>
              <a:rPr lang="en-US" sz="2800" dirty="0" smtClean="0"/>
              <a:t>Duke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3505199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Eric F. Lock</a:t>
            </a:r>
          </a:p>
          <a:p>
            <a:pPr algn="ctr"/>
            <a:r>
              <a:rPr lang="en-US" sz="2800" dirty="0" smtClean="0"/>
              <a:t>Duke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346549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Dennis F. Lock</a:t>
            </a:r>
          </a:p>
          <a:p>
            <a:pPr algn="ctr"/>
            <a:r>
              <a:rPr lang="en-US" sz="2800" dirty="0" smtClean="0"/>
              <a:t>Iowa State University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9702" y="6019799"/>
            <a:ext cx="7086600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“lab” machines;  Use  Student   Metadata0</a:t>
            </a:r>
          </a:p>
          <a:p>
            <a:pPr algn="ctr"/>
            <a:r>
              <a:rPr lang="en-US" sz="2400" dirty="0" smtClean="0"/>
              <a:t>(Wireless</a:t>
            </a:r>
            <a:r>
              <a:rPr lang="en-US" sz="2400" dirty="0"/>
              <a:t>)</a:t>
            </a:r>
            <a:r>
              <a:rPr lang="en-US" sz="2400" dirty="0" smtClean="0"/>
              <a:t>      Username:  </a:t>
            </a:r>
            <a:r>
              <a:rPr lang="en-US" sz="2400" b="1" dirty="0" smtClean="0"/>
              <a:t>san060417 </a:t>
            </a:r>
            <a:r>
              <a:rPr lang="en-US" sz="2400" dirty="0" smtClean="0"/>
              <a:t>   PW:  </a:t>
            </a:r>
            <a:r>
              <a:rPr lang="en-US" sz="2400" b="1" dirty="0" smtClean="0"/>
              <a:t>25565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65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61312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40404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Original Sample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5800" y="434374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Bootstrap Sample</a:t>
            </a:r>
            <a:endParaRPr lang="en-US" sz="3200" dirty="0"/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988822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20985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7726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392287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930316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44082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041095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662456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92954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60625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24519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7935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80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24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4731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017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29544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495384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20200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7521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255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418133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99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8971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40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35326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2860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" y="861883"/>
            <a:ext cx="8807564" cy="537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31024" y="0"/>
            <a:ext cx="8229600" cy="1143000"/>
          </a:xfrm>
        </p:spPr>
        <p:txBody>
          <a:bodyPr/>
          <a:lstStyle/>
          <a:p>
            <a:r>
              <a:rPr lang="en-US" dirty="0" smtClean="0"/>
              <a:t>Bootstrap CI via SE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38330" y="2698808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8630" y="3124200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Std. </a:t>
                </a:r>
                <a:r>
                  <a:rPr lang="en-US" sz="2400" dirty="0" err="1" smtClean="0"/>
                  <a:t>dev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 smtClean="0"/>
                  <a:t>’s=2.178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30" y="3124200"/>
                <a:ext cx="2819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240" t="-10667" r="-108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442" y="6172200"/>
                <a:ext cx="84685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=15.98±2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2.178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=(11.62, 20.34)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42" y="6172200"/>
                <a:ext cx="846855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1400" y="3581400"/>
                <a:ext cx="2667000" cy="56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latin typeface="Cambria Math"/>
                          </a:rPr>
                          <m:t>𝟏𝟏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.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𝟏𝟏𝟒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dirty="0" smtClean="0">
                                <a:latin typeface="Cambria Math"/>
                              </a:rPr>
                              <m:t>𝟐𝟓</m:t>
                            </m:r>
                          </m:e>
                        </m:rad>
                      </m:den>
                    </m:f>
                    <m:r>
                      <a:rPr lang="en-US" sz="2000" b="1" i="1" dirty="0" smtClean="0">
                        <a:latin typeface="Cambria Math"/>
                      </a:rPr>
                      <m:t>=</m:t>
                    </m:r>
                    <m:r>
                      <a:rPr lang="en-US" sz="2000" b="1" i="1" dirty="0" smtClean="0">
                        <a:latin typeface="Cambria Math"/>
                      </a:rPr>
                      <m:t>𝟐</m:t>
                    </m:r>
                    <m:r>
                      <a:rPr lang="en-US" sz="2000" b="1" i="1" dirty="0" smtClean="0">
                        <a:latin typeface="Cambria Math"/>
                      </a:rPr>
                      <m:t>.</m:t>
                    </m:r>
                    <m:r>
                      <a:rPr lang="en-US" sz="2000" b="1" i="1" dirty="0" smtClean="0">
                        <a:latin typeface="Cambria Math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81400"/>
                <a:ext cx="2667000" cy="568041"/>
              </a:xfrm>
              <a:prstGeom prst="rect">
                <a:avLst/>
              </a:prstGeom>
              <a:blipFill rotWithShape="1">
                <a:blip r:embed="rId6"/>
                <a:stretch>
                  <a:fillRect l="-2517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81400" y="3585865"/>
            <a:ext cx="2590800" cy="5635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6" grpId="0"/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07973" cy="449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9221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Bootstrap CI via Percentiles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15697" y="3760611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425" y="3824057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2171" y="3753033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630" y="5608418"/>
            <a:ext cx="668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 are 95% sure that the mean price for Mustangs is between $11,930 and $20,238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752600"/>
                <a:ext cx="8305800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1. Find a 95% confidence interval for the proportion of USCOTS participants who use Google Chrome?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3600" b="0" i="1" smtClean="0">
                        <a:latin typeface="Cambria Math"/>
                      </a:rPr>
                      <m:t>=15/40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600"/>
                <a:ext cx="8305800" cy="1820755"/>
              </a:xfrm>
              <a:prstGeom prst="rect">
                <a:avLst/>
              </a:prstGeom>
              <a:blipFill rotWithShape="1">
                <a:blip r:embed="rId2"/>
                <a:stretch>
                  <a:fillRect l="-2276" t="-5034" r="-2276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6361" y="3962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Find a 98% confidence interval for the slope of a regression line to predict Mustang price based on mileage.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5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486400" y="1600200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9880"/>
            <a:ext cx="8229600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Example:</a:t>
            </a:r>
            <a:r>
              <a:rPr lang="en-US" sz="4800" dirty="0" smtClean="0"/>
              <a:t>  Do people who drink diet cola excrete more calcium than people who drink water?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67145" y="3276600"/>
            <a:ext cx="6567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16 participants were randomly assigned to drink either diet cola or water, and their urine was collected and amount of calcium was measured.</a:t>
            </a:r>
          </a:p>
        </p:txBody>
      </p:sp>
      <p:pic>
        <p:nvPicPr>
          <p:cNvPr id="1026" name="Picture 2" descr="http://www.babymed.com/sites/default/files/Diet_Col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7347" r="16646" b="9824"/>
          <a:stretch/>
        </p:blipFill>
        <p:spPr bwMode="auto">
          <a:xfrm>
            <a:off x="7216003" y="3810000"/>
            <a:ext cx="19279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55473"/>
              </p:ext>
            </p:extLst>
          </p:nvPr>
        </p:nvGraphicFramePr>
        <p:xfrm>
          <a:off x="381000" y="1524000"/>
          <a:ext cx="2895600" cy="3337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Diet</a:t>
                      </a:r>
                      <a:r>
                        <a:rPr lang="en-US" baseline="0" dirty="0" smtClean="0"/>
                        <a:t> cola (mg)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(mg)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22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Original Sample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948535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= 56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 = 49.12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48535"/>
                <a:ext cx="3962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5634335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= 56 – 49.12 = 6.88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34335"/>
                <a:ext cx="3733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5634335"/>
            <a:ext cx="3733800" cy="53786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1447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mbria" pitchFamily="18" charset="0"/>
              </a:rPr>
              <a:t>Does drinking diet cola really leach calcium, or is the difference just due to random chance? </a:t>
            </a:r>
            <a:endParaRPr lang="en-US" sz="32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1447800"/>
            <a:ext cx="3810000" cy="266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45565"/>
              </p:ext>
            </p:extLst>
          </p:nvPr>
        </p:nvGraphicFramePr>
        <p:xfrm>
          <a:off x="762000" y="2377440"/>
          <a:ext cx="2133600" cy="3337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Diet</a:t>
                      </a:r>
                      <a:r>
                        <a:rPr lang="en-US" baseline="0" dirty="0" smtClean="0"/>
                        <a:t> cola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8570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Original Sample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2286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Simulated Sample</a:t>
            </a:r>
          </a:p>
          <a:p>
            <a:pPr algn="ctr"/>
            <a:r>
              <a:rPr lang="en-US" sz="2400" dirty="0" smtClean="0"/>
              <a:t>(random chance if the null hypothesis is true)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25566"/>
              </p:ext>
            </p:extLst>
          </p:nvPr>
        </p:nvGraphicFramePr>
        <p:xfrm>
          <a:off x="4800600" y="2362200"/>
          <a:ext cx="2133600" cy="3337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Diet</a:t>
                      </a:r>
                      <a:r>
                        <a:rPr lang="en-US" baseline="0" dirty="0" smtClean="0"/>
                        <a:t> cola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5862935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= 56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 = 49.12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862935"/>
                <a:ext cx="3962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634449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=  6.88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344490"/>
                <a:ext cx="2286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2116" y="5784502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= 53.88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 = 51.25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116" y="5784502"/>
                <a:ext cx="3962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9200" y="6317451"/>
                <a:ext cx="2245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=  2.63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317451"/>
                <a:ext cx="224544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6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1246353"/>
            <a:ext cx="897955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972300" y="3112524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 flipH="1">
            <a:off x="3505200" y="2998224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Proportion as extreme as observed statistic</a:t>
            </a:r>
            <a:endParaRPr lang="en-US" sz="1600" dirty="0"/>
          </a:p>
        </p:txBody>
      </p:sp>
      <p:sp>
        <p:nvSpPr>
          <p:cNvPr id="5" name="Left Arrow 4"/>
          <p:cNvSpPr/>
          <p:nvPr/>
        </p:nvSpPr>
        <p:spPr>
          <a:xfrm>
            <a:off x="6591300" y="4800600"/>
            <a:ext cx="2209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statistic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200" y="2018185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Statistic Assuming Null is True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4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051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What is it?</a:t>
            </a:r>
            <a:endParaRPr lang="en-US" sz="3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83" y="1752600"/>
            <a:ext cx="84582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set of web-based, interactive, dynamic statistics tools designed for teaching  simulation-based methods such as bootstrap intervals and randomization tests at an introductory level.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038600"/>
            <a:ext cx="85344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r>
              <a:rPr lang="en-US" sz="3200" b="1" dirty="0" smtClean="0">
                <a:latin typeface="Calibri"/>
                <a:cs typeface="Calibri"/>
              </a:rPr>
              <a:t>Freely available at </a:t>
            </a:r>
            <a:r>
              <a:rPr lang="en-US" sz="3200" b="1" dirty="0" smtClean="0">
                <a:latin typeface="Calibri"/>
                <a:cs typeface="Calibri"/>
                <a:hlinkClick r:id="rId2"/>
              </a:rPr>
              <a:t>www.lock5stat.com/statkey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</a:p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No login required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Runs in (almost) any browser (incl. smartphones)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Google Chrome App available (no internet needed)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/>
                <a:cs typeface="Calibri"/>
              </a:rPr>
              <a:t>Standalone or supplement to existing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In the British game show Golden Balls are older or younger participants more generous (more likely to split)?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5858" y="4191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Is there a positive association between malevolence of NFL uniforms and the number of penalty yards a team gets?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3229" y="3260449"/>
            <a:ext cx="7541342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http://www.youtube.com/watch?v=p3Uos2fzIJ0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3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4419600"/>
            <a:ext cx="8991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704538"/>
            <a:ext cx="7510072" cy="258532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Example:</a:t>
            </a:r>
            <a:r>
              <a:rPr lang="en-US" sz="5400" dirty="0" smtClean="0"/>
              <a:t>  </a:t>
            </a:r>
            <a:r>
              <a:rPr lang="en-US" sz="5400" dirty="0"/>
              <a:t>Average enrollment in statistics graduate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091" y="4048217"/>
            <a:ext cx="749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will look at sampling distributions </a:t>
            </a:r>
            <a:r>
              <a:rPr lang="en-US" sz="3200" dirty="0" smtClean="0"/>
              <a:t>for mean graduate student enrollment in </a:t>
            </a:r>
            <a:r>
              <a:rPr lang="en-US" sz="3200" dirty="0"/>
              <a:t>statistics graduate programs.</a:t>
            </a:r>
          </a:p>
        </p:txBody>
      </p:sp>
    </p:spTree>
    <p:extLst>
      <p:ext uri="{BB962C8B-B14F-4D97-AF65-F5344CB8AC3E}">
        <p14:creationId xmlns:p14="http://schemas.microsoft.com/office/powerpoint/2010/main" val="40503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938605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431024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Sampling Distribution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00800" y="25146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362200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Capture Rate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4953000"/>
            <a:ext cx="8991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4" y="990600"/>
            <a:ext cx="78105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431024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Theoretical Distributions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177534"/>
            <a:ext cx="326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Easier than tables!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6248400" cy="313932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Pause for </a:t>
            </a:r>
          </a:p>
          <a:p>
            <a:pPr algn="ctr"/>
            <a:r>
              <a:rPr lang="en-US" sz="6600" dirty="0" smtClean="0"/>
              <a:t>Questions</a:t>
            </a:r>
          </a:p>
          <a:p>
            <a:pPr algn="ctr"/>
            <a:r>
              <a:rPr lang="en-US" sz="6600" dirty="0" smtClean="0"/>
              <a:t>??????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26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685800"/>
            <a:ext cx="870822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6200" y="5562600"/>
            <a:ext cx="8991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600200"/>
            <a:ext cx="29718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020" y="132243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Explore on your own the options under “Descriptive Statistics and Graphs”.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9942" y="2971800"/>
            <a:ext cx="876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 Do ants have a preference for different types of sandwiches? (Randomization ANOVA)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6981" y="4572000"/>
            <a:ext cx="876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 Does temperature make a difference in hatching python eggs? (Randomization test for a two-way table)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2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85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StatKey?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04800" y="144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Lock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author team to support a new text: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/>
              <a:t>Statistics: Unlocking the Power of Data </a:t>
            </a:r>
            <a:endParaRPr lang="en-US" sz="3200" i="1" dirty="0"/>
          </a:p>
        </p:txBody>
      </p:sp>
      <p:pic>
        <p:nvPicPr>
          <p:cNvPr id="2050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58097"/>
            <a:ext cx="1371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92181" y="296860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Wiley (2013)</a:t>
            </a:r>
            <a:endParaRPr lang="en-US" sz="2000" dirty="0"/>
          </a:p>
        </p:txBody>
      </p:sp>
      <p:pic>
        <p:nvPicPr>
          <p:cNvPr id="15" name="Picture 2" descr="http://woods.stanford.edu/sites/default/files/styles/content_image_214/public/rich-sha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8" y="3853626"/>
            <a:ext cx="234994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9403" y="5604742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Rich Sharp</a:t>
            </a:r>
          </a:p>
          <a:p>
            <a:pPr algn="ctr"/>
            <a:r>
              <a:rPr lang="en-US" sz="2800" dirty="0" smtClean="0"/>
              <a:t>Stanford</a:t>
            </a:r>
            <a:endParaRPr lang="en-US" sz="2800" dirty="0"/>
          </a:p>
        </p:txBody>
      </p:sp>
      <p:pic>
        <p:nvPicPr>
          <p:cNvPr id="17" name="Picture 4" descr="Ed Harcourt - Assistant Professor Computer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19" y="3341680"/>
            <a:ext cx="1828800" cy="2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78719" y="590406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Ed Harcourt</a:t>
            </a:r>
          </a:p>
          <a:p>
            <a:pPr algn="ctr"/>
            <a:r>
              <a:rPr lang="en-US" sz="2800" dirty="0" smtClean="0"/>
              <a:t>St. Lawrence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96050" y="580481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Kevin </a:t>
            </a:r>
            <a:r>
              <a:rPr lang="en-US" sz="2800" dirty="0" err="1" smtClean="0"/>
              <a:t>Angstadt</a:t>
            </a:r>
            <a:endParaRPr lang="en-US" sz="2800" dirty="0" smtClean="0"/>
          </a:p>
          <a:p>
            <a:pPr algn="ctr"/>
            <a:r>
              <a:rPr lang="en-US" sz="2800" dirty="0" smtClean="0"/>
              <a:t>St. Lawrence</a:t>
            </a:r>
            <a:endParaRPr lang="en-US" sz="2800" dirty="0"/>
          </a:p>
        </p:txBody>
      </p:sp>
      <p:pic>
        <p:nvPicPr>
          <p:cNvPr id="20" name="Picture 6" descr="http://www.stlawu.edu/netnews/fellowsimages12/angstad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05" y="3433736"/>
            <a:ext cx="1896861" cy="23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040" y="299974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Programming Team:</a:t>
            </a:r>
          </a:p>
        </p:txBody>
      </p:sp>
    </p:spTree>
    <p:extLst>
      <p:ext uri="{BB962C8B-B14F-4D97-AF65-F5344CB8AC3E}">
        <p14:creationId xmlns:p14="http://schemas.microsoft.com/office/powerpoint/2010/main" val="25526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54458"/>
            <a:ext cx="8305800" cy="5274941"/>
          </a:xfrm>
        </p:spPr>
        <p:txBody>
          <a:bodyPr>
            <a:noAutofit/>
          </a:bodyPr>
          <a:lstStyle/>
          <a:p>
            <a:pPr marL="280988" indent="-280988" algn="l"/>
            <a:r>
              <a:rPr lang="en-US" sz="3600" b="1" dirty="0" smtClean="0">
                <a:solidFill>
                  <a:schemeClr val="tx1"/>
                </a:solidFill>
              </a:rPr>
              <a:t>WHY? 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concerns </a:t>
            </a:r>
            <a:r>
              <a:rPr lang="en-US" dirty="0">
                <a:solidFill>
                  <a:schemeClr val="tx1"/>
                </a:solidFill>
              </a:rPr>
              <a:t>about accessibility of </a:t>
            </a:r>
            <a:r>
              <a:rPr lang="en-US" dirty="0" smtClean="0">
                <a:solidFill>
                  <a:schemeClr val="tx1"/>
                </a:solidFill>
              </a:rPr>
              <a:t>simulation-based </a:t>
            </a:r>
            <a:r>
              <a:rPr lang="en-US" dirty="0">
                <a:solidFill>
                  <a:schemeClr val="tx1"/>
                </a:solidFill>
              </a:rPr>
              <a:t>methods at </a:t>
            </a:r>
            <a:r>
              <a:rPr lang="en-US" dirty="0" smtClean="0">
                <a:solidFill>
                  <a:schemeClr val="tx1"/>
                </a:solidFill>
              </a:rPr>
              <a:t>the intro </a:t>
            </a:r>
            <a:r>
              <a:rPr lang="en-US" dirty="0">
                <a:solidFill>
                  <a:schemeClr val="tx1"/>
                </a:solidFill>
              </a:rPr>
              <a:t>level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Design an easy-to-use set of learning tools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Provide a no-cost technology option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Support our new textbook, while also being usable with other texts or on its 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09599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500" y="609600"/>
            <a:ext cx="14859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1371600"/>
            <a:ext cx="3124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430" y="704538"/>
            <a:ext cx="7510072" cy="258532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Example</a:t>
            </a:r>
            <a:r>
              <a:rPr lang="en-US" sz="5400" dirty="0" smtClean="0"/>
              <a:t>:  What is the average price of a used Mustang car?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Select a random sample of n=25 Mustangs from a website (autotrader.com)  and record the price (in $1,000’s) for each car.</a:t>
            </a:r>
            <a:endParaRPr lang="en-US" sz="3200" dirty="0"/>
          </a:p>
        </p:txBody>
      </p:sp>
      <p:pic>
        <p:nvPicPr>
          <p:cNvPr id="5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9469"/>
            <a:ext cx="2801645" cy="209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77" y="404047"/>
            <a:ext cx="3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Sample of Mustangs:</a:t>
            </a:r>
            <a:endParaRPr lang="en-US" sz="3200" dirty="0"/>
          </a:p>
        </p:txBody>
      </p:sp>
      <p:grpSp>
        <p:nvGrpSpPr>
          <p:cNvPr id="2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3764132" y="3507698"/>
            <a:ext cx="519343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best estimate for the average price of used Mustangs is $15,980, but how accurate is that estimate?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2" y="696434"/>
            <a:ext cx="5098033" cy="127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9542" y="2134168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=25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=15.98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=11.11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2" y="2134168"/>
                <a:ext cx="4891596" cy="523220"/>
              </a:xfrm>
              <a:prstGeom prst="rect">
                <a:avLst/>
              </a:prstGeom>
              <a:blipFill rotWithShape="1">
                <a:blip r:embed="rId2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8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2794277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Assume </a:t>
            </a:r>
            <a:r>
              <a:rPr lang="en-US" sz="3200" dirty="0">
                <a:solidFill>
                  <a:schemeClr val="tx1"/>
                </a:solidFill>
              </a:rPr>
              <a:t>the “population” is many, many copies of the original sample.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350" y="4172334"/>
            <a:ext cx="84582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Key idea: </a:t>
            </a:r>
            <a:r>
              <a:rPr lang="en-US" sz="3200" dirty="0" smtClean="0">
                <a:solidFill>
                  <a:schemeClr val="tx1"/>
                </a:solidFill>
              </a:rPr>
              <a:t>To see how a statistic behaves, we take many samples </a:t>
            </a:r>
            <a:r>
              <a:rPr lang="en-US" sz="3200" b="1" i="1" dirty="0" smtClean="0">
                <a:solidFill>
                  <a:srgbClr val="C00000"/>
                </a:solidFill>
              </a:rPr>
              <a:t>with replacement </a:t>
            </a:r>
            <a:r>
              <a:rPr lang="en-US" sz="3200" dirty="0" smtClean="0">
                <a:solidFill>
                  <a:schemeClr val="tx1"/>
                </a:solidFill>
              </a:rPr>
              <a:t>from the original sample using the same </a:t>
            </a:r>
            <a:r>
              <a:rPr lang="en-US" sz="3200" i="1" dirty="0" smtClean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84729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71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881</Words>
  <Application>Microsoft Office PowerPoint</Application>
  <PresentationFormat>On-screen Show (4:3)</PresentationFormat>
  <Paragraphs>169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What is it?</vt:lpstr>
      <vt:lpstr>Who Developed StatKey?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Bootstrapping</vt:lpstr>
      <vt:lpstr>PowerPoint Presentation</vt:lpstr>
      <vt:lpstr>PowerPoint Presentation</vt:lpstr>
      <vt:lpstr>Bootstrap CI via SE</vt:lpstr>
      <vt:lpstr>Bootstrap CI via Percentiles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StatKey</dc:title>
  <dc:creator>Patti</dc:creator>
  <cp:lastModifiedBy>Robin</cp:lastModifiedBy>
  <cp:revision>83</cp:revision>
  <dcterms:created xsi:type="dcterms:W3CDTF">2012-07-13T16:54:28Z</dcterms:created>
  <dcterms:modified xsi:type="dcterms:W3CDTF">2013-11-27T17:20:19Z</dcterms:modified>
</cp:coreProperties>
</file>