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1.xml" ContentType="application/vnd.openxmlformats-officedocument.presentationml.tags+xml"/>
  <Override PartName="/ppt/notesSlides/notesSlide20.xml" ContentType="application/vnd.openxmlformats-officedocument.presentationml.notesSlide+xml"/>
  <Override PartName="/ppt/tags/tag2.xml" ContentType="application/vnd.openxmlformats-officedocument.presentationml.tags+xml"/>
  <Override PartName="/ppt/notesSlides/notesSlide21.xml" ContentType="application/vnd.openxmlformats-officedocument.presentationml.notesSlide+xml"/>
  <Override PartName="/ppt/tags/tag3.xml" ContentType="application/vnd.openxmlformats-officedocument.presentationml.tags+xml"/>
  <Override PartName="/ppt/notesSlides/notesSlide22.xml" ContentType="application/vnd.openxmlformats-officedocument.presentationml.notesSlide+xml"/>
  <Override PartName="/ppt/tags/tag4.xml" ContentType="application/vnd.openxmlformats-officedocument.presentationml.tags+xml"/>
  <Override PartName="/ppt/notesSlides/notesSlide23.xml" ContentType="application/vnd.openxmlformats-officedocument.presentationml.notesSlide+xml"/>
  <Override PartName="/ppt/tags/tag5.xml" ContentType="application/vnd.openxmlformats-officedocument.presentationml.tags+xml"/>
  <Override PartName="/ppt/notesSlides/notesSlide24.xml" ContentType="application/vnd.openxmlformats-officedocument.presentationml.notesSlide+xml"/>
  <Override PartName="/ppt/tags/tag6.xml" ContentType="application/vnd.openxmlformats-officedocument.presentationml.tags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tags/tag7.xml" ContentType="application/vnd.openxmlformats-officedocument.presentationml.tags+xml"/>
  <Override PartName="/ppt/notesSlides/notesSlide27.xml" ContentType="application/vnd.openxmlformats-officedocument.presentationml.notesSlide+xml"/>
  <Override PartName="/ppt/tags/tag8.xml" ContentType="application/vnd.openxmlformats-officedocument.presentationml.tags+xml"/>
  <Override PartName="/ppt/notesSlides/notesSlide28.xml" ContentType="application/vnd.openxmlformats-officedocument.presentationml.notesSlide+xml"/>
  <Override PartName="/ppt/tags/tag9.xml" ContentType="application/vnd.openxmlformats-officedocument.presentationml.tags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3"/>
  </p:notesMasterIdLst>
  <p:sldIdLst>
    <p:sldId id="261" r:id="rId2"/>
    <p:sldId id="288" r:id="rId3"/>
    <p:sldId id="293" r:id="rId4"/>
    <p:sldId id="291" r:id="rId5"/>
    <p:sldId id="294" r:id="rId6"/>
    <p:sldId id="295" r:id="rId7"/>
    <p:sldId id="296" r:id="rId8"/>
    <p:sldId id="297" r:id="rId9"/>
    <p:sldId id="298" r:id="rId10"/>
    <p:sldId id="299" r:id="rId11"/>
    <p:sldId id="302" r:id="rId12"/>
    <p:sldId id="300" r:id="rId13"/>
    <p:sldId id="301" r:id="rId14"/>
    <p:sldId id="303" r:id="rId15"/>
    <p:sldId id="304" r:id="rId16"/>
    <p:sldId id="305" r:id="rId17"/>
    <p:sldId id="306" r:id="rId18"/>
    <p:sldId id="307" r:id="rId19"/>
    <p:sldId id="308" r:id="rId20"/>
    <p:sldId id="309" r:id="rId21"/>
    <p:sldId id="335" r:id="rId22"/>
    <p:sldId id="336" r:id="rId23"/>
    <p:sldId id="332" r:id="rId24"/>
    <p:sldId id="333" r:id="rId25"/>
    <p:sldId id="334" r:id="rId26"/>
    <p:sldId id="323" r:id="rId27"/>
    <p:sldId id="316" r:id="rId28"/>
    <p:sldId id="317" r:id="rId29"/>
    <p:sldId id="318" r:id="rId30"/>
    <p:sldId id="319" r:id="rId31"/>
    <p:sldId id="320" r:id="rId32"/>
    <p:sldId id="321" r:id="rId33"/>
    <p:sldId id="322" r:id="rId34"/>
    <p:sldId id="324" r:id="rId35"/>
    <p:sldId id="325" r:id="rId36"/>
    <p:sldId id="326" r:id="rId37"/>
    <p:sldId id="327" r:id="rId38"/>
    <p:sldId id="328" r:id="rId39"/>
    <p:sldId id="329" r:id="rId40"/>
    <p:sldId id="330" r:id="rId41"/>
    <p:sldId id="331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F7F139-A150-41D8-8268-C20D691DB08A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DE167E-73CD-4936-B62B-B3686EEFA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392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E167E-73CD-4936-B62B-B3686EEFA64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5953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E167E-73CD-4936-B62B-B3686EEFA64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5550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E167E-73CD-4936-B62B-B3686EEFA64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9954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E167E-73CD-4936-B62B-B3686EEFA64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1849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E167E-73CD-4936-B62B-B3686EEFA64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5634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E167E-73CD-4936-B62B-B3686EEFA64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9737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E167E-73CD-4936-B62B-B3686EEFA64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6763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E167E-73CD-4936-B62B-B3686EEFA64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4863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E167E-73CD-4936-B62B-B3686EEFA64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7730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E167E-73CD-4936-B62B-B3686EEFA64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4779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E167E-73CD-4936-B62B-B3686EEFA64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453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E167E-73CD-4936-B62B-B3686EEFA6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05631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E167E-73CD-4936-B62B-B3686EEFA64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80200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F48E1-058B-4963-8D55-C60E043110E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5052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767DD-3043-43C0-8F7B-926248449BD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F48E1-058B-4963-8D55-C60E043110E3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53316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F48E1-058B-4963-8D55-C60E043110E3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51151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F48E1-058B-4963-8D55-C60E043110E3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0753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E167E-73CD-4936-B62B-B3686EEFA643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41206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767DD-3043-43C0-8F7B-926248449BD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767DD-3043-43C0-8F7B-926248449BD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E167E-73CD-4936-B62B-B3686EEFA643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7726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E167E-73CD-4936-B62B-B3686EEFA64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51262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E167E-73CD-4936-B62B-B3686EEFA643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67333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E167E-73CD-4936-B62B-B3686EEFA643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55801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E167E-73CD-4936-B62B-B3686EEFA643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30738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E167E-73CD-4936-B62B-B3686EEFA643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47497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E167E-73CD-4936-B62B-B3686EEFA643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68654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E167E-73CD-4936-B62B-B3686EEFA643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8663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E167E-73CD-4936-B62B-B3686EEFA643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65770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E167E-73CD-4936-B62B-B3686EEFA643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91453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E167E-73CD-4936-B62B-B3686EEFA643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17952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E167E-73CD-4936-B62B-B3686EEFA643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5688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E167E-73CD-4936-B62B-B3686EEFA64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35255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E167E-73CD-4936-B62B-B3686EEFA643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17952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E167E-73CD-4936-B62B-B3686EEFA643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1795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E167E-73CD-4936-B62B-B3686EEFA64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7445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E167E-73CD-4936-B62B-B3686EEFA64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6051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E167E-73CD-4936-B62B-B3686EEFA64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0284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E167E-73CD-4936-B62B-B3686EEFA64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9863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E167E-73CD-4936-B62B-B3686EEFA64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568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1371600" y="457200"/>
            <a:ext cx="64008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cap="none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Section xx</a:t>
            </a:r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38100" cap="flat" cmpd="thickThin" algn="ctr">
            <a:solidFill>
              <a:schemeClr val="accent4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066800" y="2105025"/>
            <a:ext cx="7010400" cy="2647950"/>
          </a:xfrm>
          <a:solidFill>
            <a:schemeClr val="accent1"/>
          </a:solidFill>
          <a:ln w="127000" cmpd="tri">
            <a:solidFill>
              <a:schemeClr val="accent2"/>
            </a:solidFill>
          </a:ln>
        </p:spPr>
        <p:txBody>
          <a:bodyPr anchor="ctr">
            <a:normAutofit/>
          </a:bodyPr>
          <a:lstStyle>
            <a:lvl1pPr>
              <a:defRPr sz="5400" b="1" baseline="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Section Title</a:t>
            </a:r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r>
              <a:rPr lang="en-US" dirty="0" smtClean="0">
                <a:solidFill>
                  <a:schemeClr val="bg1"/>
                </a:solidFill>
              </a:rPr>
              <a:t>Statistics: Unlocking the Power of Data				</a:t>
            </a:r>
            <a:r>
              <a:rPr lang="en-US" baseline="0" dirty="0" smtClean="0">
                <a:solidFill>
                  <a:schemeClr val="bg1"/>
                </a:solidFill>
              </a:rPr>
              <a:t>               </a:t>
            </a:r>
            <a:r>
              <a:rPr lang="en-US" dirty="0" smtClean="0">
                <a:solidFill>
                  <a:schemeClr val="bg1"/>
                </a:solidFill>
              </a:rPr>
              <a:t>Lock</a:t>
            </a:r>
            <a:r>
              <a:rPr lang="en-US" baseline="30000" dirty="0" smtClean="0">
                <a:solidFill>
                  <a:schemeClr val="bg1"/>
                </a:solidFill>
              </a:rPr>
              <a:t>5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0496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38100" cap="flat" cmpd="thickThin" algn="ctr">
            <a:solidFill>
              <a:schemeClr val="accent4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Text Placeholder 12"/>
          <p:cNvSpPr>
            <a:spLocks noGrp="1"/>
          </p:cNvSpPr>
          <p:nvPr>
            <p:ph idx="1"/>
          </p:nvPr>
        </p:nvSpPr>
        <p:spPr>
          <a:xfrm>
            <a:off x="301752" y="1066800"/>
            <a:ext cx="8534400" cy="4953000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spcBef>
                <a:spcPts val="0"/>
              </a:spcBef>
              <a:spcAft>
                <a:spcPts val="1800"/>
              </a:spcAft>
              <a:defRPr sz="3200"/>
            </a:lvl1pPr>
            <a:lvl2pPr>
              <a:spcBef>
                <a:spcPts val="0"/>
              </a:spcBef>
              <a:spcAft>
                <a:spcPts val="1800"/>
              </a:spcAft>
              <a:defRPr sz="2800"/>
            </a:lvl2pPr>
            <a:lvl3pPr>
              <a:spcBef>
                <a:spcPts val="0"/>
              </a:spcBef>
              <a:spcAft>
                <a:spcPts val="1800"/>
              </a:spcAft>
              <a:defRPr sz="2400"/>
            </a:lvl3pPr>
            <a:lvl4pPr>
              <a:spcBef>
                <a:spcPts val="0"/>
              </a:spcBef>
              <a:spcAft>
                <a:spcPts val="1800"/>
              </a:spcAft>
              <a:defRPr sz="2000"/>
            </a:lvl4pPr>
            <a:lvl5pPr>
              <a:spcBef>
                <a:spcPts val="0"/>
              </a:spcBef>
              <a:spcAft>
                <a:spcPts val="1800"/>
              </a:spcAft>
              <a:defRPr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r>
              <a:rPr lang="en-US" dirty="0" smtClean="0">
                <a:solidFill>
                  <a:schemeClr val="bg1"/>
                </a:solidFill>
              </a:rPr>
              <a:t>Statistics: Unlocking the Power of Data				</a:t>
            </a:r>
            <a:r>
              <a:rPr lang="en-US" baseline="0" dirty="0" smtClean="0">
                <a:solidFill>
                  <a:schemeClr val="bg1"/>
                </a:solidFill>
              </a:rPr>
              <a:t>               </a:t>
            </a:r>
            <a:r>
              <a:rPr lang="en-US" dirty="0" smtClean="0">
                <a:solidFill>
                  <a:schemeClr val="bg1"/>
                </a:solidFill>
              </a:rPr>
              <a:t>Lock</a:t>
            </a:r>
            <a:r>
              <a:rPr lang="en-US" baseline="30000" dirty="0" smtClean="0">
                <a:solidFill>
                  <a:schemeClr val="bg1"/>
                </a:solidFill>
              </a:rPr>
              <a:t>5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2428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38100" cap="flat" cmpd="thickThin" algn="ctr">
            <a:solidFill>
              <a:schemeClr val="accent4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r>
              <a:rPr lang="en-US" dirty="0" smtClean="0">
                <a:solidFill>
                  <a:schemeClr val="bg1"/>
                </a:solidFill>
              </a:rPr>
              <a:t>Statistics: Unlocking the Power of Data				</a:t>
            </a:r>
            <a:r>
              <a:rPr lang="en-US" baseline="0" dirty="0" smtClean="0">
                <a:solidFill>
                  <a:schemeClr val="bg1"/>
                </a:solidFill>
              </a:rPr>
              <a:t>               </a:t>
            </a:r>
            <a:r>
              <a:rPr lang="en-US" dirty="0" smtClean="0">
                <a:solidFill>
                  <a:schemeClr val="bg1"/>
                </a:solidFill>
              </a:rPr>
              <a:t>Lock</a:t>
            </a:r>
            <a:r>
              <a:rPr lang="en-US" baseline="30000" dirty="0" smtClean="0">
                <a:solidFill>
                  <a:schemeClr val="bg1"/>
                </a:solidFill>
              </a:rPr>
              <a:t>5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1199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38100" cap="flat" cmpd="thickThin" algn="ctr">
            <a:solidFill>
              <a:schemeClr val="accent4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r>
              <a:rPr lang="en-US" dirty="0" smtClean="0">
                <a:solidFill>
                  <a:schemeClr val="bg1"/>
                </a:solidFill>
              </a:rPr>
              <a:t>Statistics: Unlocking the Power of Data				</a:t>
            </a:r>
            <a:r>
              <a:rPr lang="en-US" baseline="0" dirty="0" smtClean="0">
                <a:solidFill>
                  <a:schemeClr val="bg1"/>
                </a:solidFill>
              </a:rPr>
              <a:t>               </a:t>
            </a:r>
            <a:r>
              <a:rPr lang="en-US" dirty="0" smtClean="0">
                <a:solidFill>
                  <a:schemeClr val="bg1"/>
                </a:solidFill>
              </a:rPr>
              <a:t>Lock</a:t>
            </a:r>
            <a:r>
              <a:rPr lang="en-US" baseline="30000" dirty="0" smtClean="0">
                <a:solidFill>
                  <a:schemeClr val="bg1"/>
                </a:solidFill>
              </a:rPr>
              <a:t>5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1365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ic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9784" y="152400"/>
            <a:ext cx="7595616" cy="762000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4" name="Picture 2" descr="http://t3.gstatic.com/images?q=tbn:ANd9GcTYmiLh9B_aVjviHh1xZIewSwIAVBJM6GGUwjQGMknDgt1O3VWWMFpakkXX"/>
          <p:cNvPicPr>
            <a:picLocks noChangeAspect="1" noChangeArrowheads="1"/>
          </p:cNvPicPr>
          <p:nvPr userDrawn="1"/>
        </p:nvPicPr>
        <p:blipFill>
          <a:blip r:embed="rId2" cstate="print"/>
          <a:srcRect t="17160" b="8480"/>
          <a:stretch>
            <a:fillRect/>
          </a:stretch>
        </p:blipFill>
        <p:spPr bwMode="auto">
          <a:xfrm>
            <a:off x="173736" y="173736"/>
            <a:ext cx="1066800" cy="990600"/>
          </a:xfrm>
          <a:prstGeom prst="rect">
            <a:avLst/>
          </a:prstGeom>
          <a:noFill/>
        </p:spPr>
      </p:pic>
      <p:sp>
        <p:nvSpPr>
          <p:cNvPr id="9" name="Text Placeholder 12"/>
          <p:cNvSpPr>
            <a:spLocks noGrp="1"/>
          </p:cNvSpPr>
          <p:nvPr>
            <p:ph idx="1"/>
          </p:nvPr>
        </p:nvSpPr>
        <p:spPr>
          <a:xfrm>
            <a:off x="301752" y="1371600"/>
            <a:ext cx="8534400" cy="2209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>
              <a:spcBef>
                <a:spcPts val="0"/>
              </a:spcBef>
              <a:spcAft>
                <a:spcPts val="1800"/>
              </a:spcAft>
              <a:buNone/>
              <a:defRPr sz="3200"/>
            </a:lvl1pPr>
            <a:lvl2pPr>
              <a:spcBef>
                <a:spcPts val="0"/>
              </a:spcBef>
              <a:spcAft>
                <a:spcPts val="1800"/>
              </a:spcAft>
              <a:defRPr sz="2800"/>
            </a:lvl2pPr>
            <a:lvl3pPr>
              <a:spcBef>
                <a:spcPts val="0"/>
              </a:spcBef>
              <a:spcAft>
                <a:spcPts val="1800"/>
              </a:spcAft>
              <a:defRPr sz="2400"/>
            </a:lvl3pPr>
            <a:lvl4pPr>
              <a:spcBef>
                <a:spcPts val="0"/>
              </a:spcBef>
              <a:spcAft>
                <a:spcPts val="1800"/>
              </a:spcAft>
              <a:defRPr sz="2000"/>
            </a:lvl4pPr>
            <a:lvl5pPr>
              <a:spcBef>
                <a:spcPts val="0"/>
              </a:spcBef>
              <a:spcAft>
                <a:spcPts val="1800"/>
              </a:spcAft>
              <a:defRPr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0" name="Text Placeholder 12"/>
          <p:cNvSpPr>
            <a:spLocks noGrp="1"/>
          </p:cNvSpPr>
          <p:nvPr>
            <p:ph idx="13"/>
          </p:nvPr>
        </p:nvSpPr>
        <p:spPr>
          <a:xfrm>
            <a:off x="177280" y="3886200"/>
            <a:ext cx="8534400" cy="216103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914400" indent="0">
              <a:spcBef>
                <a:spcPts val="0"/>
              </a:spcBef>
              <a:spcAft>
                <a:spcPts val="600"/>
              </a:spcAft>
              <a:buFont typeface="+mj-lt"/>
              <a:buAutoNum type="alphaLcParenR"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1" name="Text Placeholder 12"/>
          <p:cNvSpPr>
            <a:spLocks noGrp="1"/>
          </p:cNvSpPr>
          <p:nvPr>
            <p:ph idx="14"/>
          </p:nvPr>
        </p:nvSpPr>
        <p:spPr>
          <a:xfrm>
            <a:off x="5181600" y="4114800"/>
            <a:ext cx="3733800" cy="2057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>
              <a:buNone/>
              <a:defRPr sz="2400">
                <a:solidFill>
                  <a:schemeClr val="accent1"/>
                </a:solidFill>
                <a:latin typeface="Segoe Print" pitchFamily="2" charset="0"/>
              </a:defRPr>
            </a:lvl1pPr>
            <a:lvl2pPr marL="274320" indent="0">
              <a:buNone/>
              <a:defRPr sz="2800">
                <a:solidFill>
                  <a:schemeClr val="accent1"/>
                </a:solidFill>
                <a:latin typeface="Segoe Print" pitchFamily="2" charset="0"/>
              </a:defRPr>
            </a:lvl2pPr>
            <a:lvl3pPr marL="594360" indent="0">
              <a:buNone/>
              <a:defRPr sz="2400">
                <a:solidFill>
                  <a:schemeClr val="accent1"/>
                </a:solidFill>
                <a:latin typeface="Segoe Print" pitchFamily="2" charset="0"/>
              </a:defRPr>
            </a:lvl3pPr>
            <a:lvl4pPr marL="868680" indent="0">
              <a:buNone/>
              <a:defRPr sz="2000">
                <a:solidFill>
                  <a:schemeClr val="accent1"/>
                </a:solidFill>
                <a:latin typeface="Segoe Print" pitchFamily="2" charset="0"/>
              </a:defRPr>
            </a:lvl4pPr>
            <a:lvl5pPr marL="1143000" indent="0">
              <a:buNone/>
              <a:defRPr>
                <a:solidFill>
                  <a:schemeClr val="accent1"/>
                </a:solidFill>
                <a:latin typeface="Segoe Print" pitchFamily="2" charset="0"/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48172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scus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7312152" cy="758952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38100" cap="flat" cmpd="thickThin" algn="ctr">
            <a:solidFill>
              <a:schemeClr val="accent4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Text Placeholder 12"/>
          <p:cNvSpPr>
            <a:spLocks noGrp="1"/>
          </p:cNvSpPr>
          <p:nvPr>
            <p:ph idx="1"/>
          </p:nvPr>
        </p:nvSpPr>
        <p:spPr>
          <a:xfrm>
            <a:off x="301752" y="1066800"/>
            <a:ext cx="8534400" cy="4953000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spcBef>
                <a:spcPts val="0"/>
              </a:spcBef>
              <a:spcAft>
                <a:spcPts val="1800"/>
              </a:spcAft>
              <a:defRPr/>
            </a:lvl1pPr>
            <a:lvl2pPr>
              <a:spcBef>
                <a:spcPts val="0"/>
              </a:spcBef>
              <a:spcAft>
                <a:spcPts val="1800"/>
              </a:spcAft>
              <a:defRPr/>
            </a:lvl2pPr>
            <a:lvl3pPr>
              <a:spcBef>
                <a:spcPts val="0"/>
              </a:spcBef>
              <a:spcAft>
                <a:spcPts val="1800"/>
              </a:spcAft>
              <a:defRPr/>
            </a:lvl3pPr>
            <a:lvl4pPr>
              <a:spcBef>
                <a:spcPts val="0"/>
              </a:spcBef>
              <a:spcAft>
                <a:spcPts val="1800"/>
              </a:spcAft>
              <a:defRPr/>
            </a:lvl4pPr>
            <a:lvl5pPr>
              <a:spcBef>
                <a:spcPts val="0"/>
              </a:spcBef>
              <a:spcAft>
                <a:spcPts val="1800"/>
              </a:spcAft>
              <a:defRPr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pic>
        <p:nvPicPr>
          <p:cNvPr id="8" name="Picture 2" descr="http://www.isaac-online.org/cgi-bin/symbol.cgi/committeediscuss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7650" y="228600"/>
            <a:ext cx="1117598" cy="609600"/>
          </a:xfrm>
          <a:prstGeom prst="rect">
            <a:avLst/>
          </a:prstGeom>
          <a:noFill/>
        </p:spPr>
      </p:pic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r>
              <a:rPr lang="en-US" dirty="0" smtClean="0">
                <a:solidFill>
                  <a:schemeClr val="bg1"/>
                </a:solidFill>
              </a:rPr>
              <a:t>Statistics: Unlocking the Power of Data				</a:t>
            </a:r>
            <a:r>
              <a:rPr lang="en-US" baseline="0" dirty="0" smtClean="0">
                <a:solidFill>
                  <a:schemeClr val="bg1"/>
                </a:solidFill>
              </a:rPr>
              <a:t>               </a:t>
            </a:r>
            <a:r>
              <a:rPr lang="en-US" dirty="0" smtClean="0">
                <a:solidFill>
                  <a:schemeClr val="bg1"/>
                </a:solidFill>
              </a:rPr>
              <a:t>Lock</a:t>
            </a:r>
            <a:r>
              <a:rPr lang="en-US" baseline="30000" dirty="0" smtClean="0">
                <a:solidFill>
                  <a:schemeClr val="bg1"/>
                </a:solidFill>
              </a:rPr>
              <a:t>5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8303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12"/>
          <p:cNvSpPr>
            <a:spLocks noGrp="1"/>
          </p:cNvSpPr>
          <p:nvPr>
            <p:ph idx="1"/>
          </p:nvPr>
        </p:nvSpPr>
        <p:spPr>
          <a:xfrm>
            <a:off x="1257300" y="1676400"/>
            <a:ext cx="6629400" cy="1759458"/>
          </a:xfrm>
          <a:prstGeom prst="rect">
            <a:avLst/>
          </a:prstGeom>
          <a:ln w="76200" cmpd="thickThin">
            <a:solidFill>
              <a:schemeClr val="accent1"/>
            </a:solidFill>
          </a:ln>
        </p:spPr>
        <p:txBody>
          <a:bodyPr vert="horz"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1800"/>
              </a:spcAft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Text Placeholder 12"/>
          <p:cNvSpPr>
            <a:spLocks noGrp="1"/>
          </p:cNvSpPr>
          <p:nvPr>
            <p:ph idx="10"/>
          </p:nvPr>
        </p:nvSpPr>
        <p:spPr>
          <a:xfrm>
            <a:off x="304800" y="3962400"/>
            <a:ext cx="8534400" cy="1219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751406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38100" cap="flat" cmpd="thickThin" algn="ctr">
            <a:solidFill>
              <a:schemeClr val="accent4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1524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066800"/>
            <a:ext cx="8534400" cy="4953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r>
              <a:rPr lang="en-US" dirty="0" smtClean="0">
                <a:solidFill>
                  <a:schemeClr val="bg1"/>
                </a:solidFill>
              </a:rPr>
              <a:t>Statistics: Unlocking the Power of Data				</a:t>
            </a:r>
            <a:r>
              <a:rPr lang="en-US" baseline="0" dirty="0" smtClean="0">
                <a:solidFill>
                  <a:schemeClr val="bg1"/>
                </a:solidFill>
              </a:rPr>
              <a:t>               </a:t>
            </a:r>
            <a:r>
              <a:rPr lang="en-US" dirty="0" smtClean="0">
                <a:solidFill>
                  <a:schemeClr val="bg1"/>
                </a:solidFill>
              </a:rPr>
              <a:t>Lock</a:t>
            </a:r>
            <a:r>
              <a:rPr lang="en-US" baseline="30000" dirty="0" smtClean="0">
                <a:solidFill>
                  <a:schemeClr val="bg1"/>
                </a:solidFill>
              </a:rPr>
              <a:t>5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881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8" r:id="rId3"/>
    <p:sldLayoutId id="2147483679" r:id="rId4"/>
    <p:sldLayoutId id="2147483680" r:id="rId5"/>
    <p:sldLayoutId id="2147483683" r:id="rId6"/>
    <p:sldLayoutId id="2147483684" r:id="rId7"/>
  </p:sldLayoutIdLs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4" Type="http://schemas.openxmlformats.org/officeDocument/2006/relationships/image" Target="../media/image5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59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Relationship Id="rId6" Type="http://schemas.openxmlformats.org/officeDocument/2006/relationships/image" Target="../media/image58.png"/><Relationship Id="rId5" Type="http://schemas.openxmlformats.org/officeDocument/2006/relationships/image" Target="../media/image57.png"/><Relationship Id="rId4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4" Type="http://schemas.openxmlformats.org/officeDocument/2006/relationships/image" Target="../media/image5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Relationship Id="rId6" Type="http://schemas.openxmlformats.org/officeDocument/2006/relationships/image" Target="../media/image62.png"/><Relationship Id="rId5" Type="http://schemas.openxmlformats.org/officeDocument/2006/relationships/image" Target="../media/image61.png"/><Relationship Id="rId4" Type="http://schemas.openxmlformats.org/officeDocument/2006/relationships/image" Target="../media/image60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7.xml"/><Relationship Id="rId5" Type="http://schemas.openxmlformats.org/officeDocument/2006/relationships/image" Target="../media/image10.png"/><Relationship Id="rId4" Type="http://schemas.openxmlformats.org/officeDocument/2006/relationships/hyperlink" Target="http://www.lock5stat.com/" TargetMode="Externa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9.png"/><Relationship Id="rId2" Type="http://schemas.openxmlformats.org/officeDocument/2006/relationships/tags" Target="../tags/tag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wmf"/><Relationship Id="rId11" Type="http://schemas.openxmlformats.org/officeDocument/2006/relationships/image" Target="../media/image13.wmf"/><Relationship Id="rId5" Type="http://schemas.openxmlformats.org/officeDocument/2006/relationships/oleObject" Target="../embeddings/oleObject1.bin"/><Relationship Id="rId10" Type="http://schemas.openxmlformats.org/officeDocument/2006/relationships/oleObject" Target="../embeddings/oleObject3.bin"/><Relationship Id="rId4" Type="http://schemas.openxmlformats.org/officeDocument/2006/relationships/notesSlide" Target="../notesSlides/notesSlide28.xml"/><Relationship Id="rId9" Type="http://schemas.openxmlformats.org/officeDocument/2006/relationships/image" Target="../media/image12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pn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Classroom Suggestions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81000" y="2105025"/>
            <a:ext cx="8382000" cy="264795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Using Lock5</a:t>
            </a:r>
            <a:br>
              <a:rPr lang="en-US" sz="4800" dirty="0" smtClean="0"/>
            </a:br>
            <a:r>
              <a:rPr lang="en-US" sz="3600" dirty="0" smtClean="0"/>
              <a:t>Statistics:  Unlocking the Power of Data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876300" y="525780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/>
              <a:t>Patti Frazer Lock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428781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Chapter 3:  </a:t>
            </a:r>
            <a:r>
              <a:rPr lang="en-US" smtClean="0">
                <a:solidFill>
                  <a:schemeClr val="tx2"/>
                </a:solidFill>
              </a:rPr>
              <a:t>Confidence Intervals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Sampling Distribution:</a:t>
            </a:r>
          </a:p>
          <a:p>
            <a:pPr lvl="1"/>
            <a:r>
              <a:rPr lang="en-US" dirty="0" smtClean="0"/>
              <a:t>Have access to entire population</a:t>
            </a:r>
          </a:p>
          <a:p>
            <a:pPr lvl="1"/>
            <a:r>
              <a:rPr lang="en-US" dirty="0" smtClean="0"/>
              <a:t>Take many samples of the same size and record some statistic</a:t>
            </a:r>
          </a:p>
          <a:p>
            <a:pPr lvl="1"/>
            <a:r>
              <a:rPr lang="en-US" dirty="0" smtClean="0"/>
              <a:t>Not feasible in practice!</a:t>
            </a:r>
          </a:p>
          <a:p>
            <a:r>
              <a:rPr lang="en-US" dirty="0" smtClean="0"/>
              <a:t>Bootstrap Distribution</a:t>
            </a:r>
          </a:p>
          <a:p>
            <a:pPr lvl="1"/>
            <a:r>
              <a:rPr lang="en-US" dirty="0" smtClean="0"/>
              <a:t>Only have one sample</a:t>
            </a:r>
          </a:p>
          <a:p>
            <a:pPr lvl="1"/>
            <a:r>
              <a:rPr lang="en-US" dirty="0" smtClean="0"/>
              <a:t>Take many samples of the same size (with replacement) from that one sample and record some statistic</a:t>
            </a:r>
          </a:p>
          <a:p>
            <a:pPr lvl="1"/>
            <a:r>
              <a:rPr lang="en-US" dirty="0" smtClean="0"/>
              <a:t>Feasible!!  And gives same approximate shape and standard error!!</a:t>
            </a:r>
          </a:p>
          <a:p>
            <a:pPr lvl="1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846507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Chapter 3:  </a:t>
            </a:r>
            <a:r>
              <a:rPr lang="en-US" smtClean="0">
                <a:solidFill>
                  <a:schemeClr val="tx2"/>
                </a:solidFill>
              </a:rPr>
              <a:t>Confidence Intervals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33500"/>
            <a:ext cx="8610600" cy="4381500"/>
          </a:xfrm>
        </p:spPr>
        <p:txBody>
          <a:bodyPr>
            <a:normAutofit/>
          </a:bodyPr>
          <a:lstStyle/>
          <a:p>
            <a:r>
              <a:rPr lang="en-US" dirty="0" smtClean="0"/>
              <a:t>Using Bootstrap Distributions to reinforce the ideas of:</a:t>
            </a:r>
          </a:p>
          <a:p>
            <a:pPr lvl="1"/>
            <a:r>
              <a:rPr lang="en-US" dirty="0" smtClean="0"/>
              <a:t>Sampling variability/Sampling distributions</a:t>
            </a:r>
          </a:p>
          <a:p>
            <a:pPr lvl="1"/>
            <a:r>
              <a:rPr lang="en-US" dirty="0" smtClean="0"/>
              <a:t>Margin of error</a:t>
            </a:r>
          </a:p>
          <a:p>
            <a:pPr lvl="1"/>
            <a:r>
              <a:rPr lang="en-US" dirty="0" smtClean="0"/>
              <a:t>Standard error</a:t>
            </a:r>
          </a:p>
          <a:p>
            <a:pPr lvl="1"/>
            <a:r>
              <a:rPr lang="en-US" dirty="0" smtClean="0"/>
              <a:t>Interval estimate that is likely to contain the true value of the parameter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959760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Chapter 3:  </a:t>
            </a:r>
            <a:r>
              <a:rPr lang="en-US" smtClean="0">
                <a:solidFill>
                  <a:schemeClr val="tx2"/>
                </a:solidFill>
              </a:rPr>
              <a:t>Confidence Intervals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33500"/>
            <a:ext cx="8610600" cy="4381500"/>
          </a:xfrm>
        </p:spPr>
        <p:txBody>
          <a:bodyPr>
            <a:normAutofit/>
          </a:bodyPr>
          <a:lstStyle/>
          <a:p>
            <a:r>
              <a:rPr lang="en-US" dirty="0" smtClean="0"/>
              <a:t>Using Bootstrap Distributions to construct confidence intervals:</a:t>
            </a:r>
          </a:p>
          <a:p>
            <a:pPr lvl="1"/>
            <a:r>
              <a:rPr lang="en-US" dirty="0" smtClean="0"/>
              <a:t>Using:     Statistic ± 2· SE</a:t>
            </a:r>
          </a:p>
          <a:p>
            <a:pPr marL="27432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sz="2400" i="1" dirty="0" smtClean="0">
                <a:solidFill>
                  <a:srgbClr val="C00000"/>
                </a:solidFill>
              </a:rPr>
              <a:t>(helps get them used to the formulas that will come later)</a:t>
            </a:r>
          </a:p>
          <a:p>
            <a:pPr lvl="1"/>
            <a:r>
              <a:rPr lang="en-US" dirty="0" smtClean="0"/>
              <a:t>Using middle 95%</a:t>
            </a:r>
          </a:p>
          <a:p>
            <a:pPr marL="274320" lvl="1" indent="0">
              <a:buNone/>
            </a:pPr>
            <a:r>
              <a:rPr lang="en-US" sz="2400" i="1" dirty="0" smtClean="0">
                <a:solidFill>
                  <a:srgbClr val="C00000"/>
                </a:solidFill>
              </a:rPr>
              <a:t>         (helps them understand confidence level)</a:t>
            </a:r>
            <a:endParaRPr lang="en-US" sz="24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551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StatKey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28800" y="1524000"/>
            <a:ext cx="579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www.lock5stat.com/statkey</a:t>
            </a:r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045436"/>
            <a:ext cx="9189672" cy="469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3048000" y="2108775"/>
            <a:ext cx="3124200" cy="2006025"/>
          </a:xfrm>
          <a:prstGeom prst="rect">
            <a:avLst/>
          </a:prstGeom>
          <a:noFill/>
          <a:ln w="381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057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042" y="685800"/>
            <a:ext cx="8807564" cy="5379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31024" y="152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StatKey</a:t>
            </a:r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4838330" y="2514600"/>
            <a:ext cx="1056443" cy="381740"/>
          </a:xfrm>
          <a:prstGeom prst="ellipse">
            <a:avLst/>
          </a:prstGeom>
          <a:noFill/>
          <a:ln w="571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733800" y="3272135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Standard Error</a:t>
            </a:r>
            <a:endParaRPr lang="en-US" sz="2400" b="1" dirty="0">
              <a:solidFill>
                <a:srgbClr val="C0000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4648200" y="2896340"/>
            <a:ext cx="381000" cy="47901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6715957" y="1905000"/>
            <a:ext cx="1056443" cy="381740"/>
          </a:xfrm>
          <a:prstGeom prst="ellipse">
            <a:avLst/>
          </a:prstGeom>
          <a:noFill/>
          <a:ln w="571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553200" y="9144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Sample mean</a:t>
            </a:r>
            <a:endParaRPr lang="en-US" sz="2400" b="1" dirty="0">
              <a:solidFill>
                <a:srgbClr val="C000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7239000" y="1295400"/>
            <a:ext cx="304800" cy="5334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3884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9" grpId="0" animBg="1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61264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Using the Bootstrap Distribution to Get a Confidence Interval – Method #1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712893"/>
            <a:ext cx="7924800" cy="830997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standard deviation of the bootstrap statistics estimates the </a:t>
            </a:r>
            <a:r>
              <a:rPr lang="en-US" sz="2400" b="1" dirty="0" smtClean="0"/>
              <a:t>standard error </a:t>
            </a:r>
            <a:r>
              <a:rPr lang="en-US" sz="2400" dirty="0" smtClean="0"/>
              <a:t>of the sample statistic.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971800"/>
            <a:ext cx="800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Quick interval estimate :</a:t>
            </a:r>
          </a:p>
          <a:p>
            <a:endParaRPr lang="en-US" sz="3600" dirty="0" smtClean="0"/>
          </a:p>
          <a:p>
            <a:pPr algn="ctr"/>
            <a:endParaRPr 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38200" y="3733800"/>
                <a:ext cx="7696200" cy="830997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0" i="1" smtClean="0">
                          <a:latin typeface="Cambria Math"/>
                        </a:rPr>
                        <m:t>𝑂𝑟𝑖𝑔𝑖𝑛𝑎𝑙</m:t>
                      </m:r>
                      <m:r>
                        <a:rPr lang="en-US" sz="4800" b="0" i="1" smtClean="0">
                          <a:latin typeface="Cambria Math"/>
                        </a:rPr>
                        <m:t> </m:t>
                      </m:r>
                      <m:r>
                        <a:rPr lang="en-US" sz="4800" b="0" i="1" smtClean="0">
                          <a:latin typeface="Cambria Math"/>
                        </a:rPr>
                        <m:t>𝑆𝑡𝑎𝑡𝑖𝑠𝑡𝑖𝑐</m:t>
                      </m:r>
                      <m:r>
                        <a:rPr lang="en-US" sz="4800" b="0" i="1" smtClean="0">
                          <a:latin typeface="Cambria Math"/>
                        </a:rPr>
                        <m:t> ±2∙</m:t>
                      </m:r>
                      <m:r>
                        <a:rPr lang="en-US" sz="4800" b="0" i="1" smtClean="0">
                          <a:latin typeface="Cambria Math"/>
                          <a:ea typeface="Cambria Math"/>
                        </a:rPr>
                        <m:t>𝑆𝐸</m:t>
                      </m:r>
                    </m:oMath>
                  </m:oMathPara>
                </a14:m>
                <a:endParaRPr lang="en-US" sz="4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733800"/>
                <a:ext cx="7696200" cy="830997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>
            <a:off x="4114800" y="2667000"/>
            <a:ext cx="3581400" cy="12954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33400" y="48768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For the mean Mustang prices: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838200" y="5400020"/>
                <a:ext cx="7239000" cy="10658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dirty="0" smtClean="0">
                          <a:latin typeface="Cambria Math"/>
                          <a:ea typeface="Cambria Math"/>
                        </a:rPr>
                        <m:t>15.98</m:t>
                      </m:r>
                      <m:r>
                        <a:rPr lang="en-US" sz="3200" i="1" dirty="0" smtClean="0">
                          <a:latin typeface="Cambria Math"/>
                          <a:ea typeface="Cambria Math"/>
                        </a:rPr>
                        <m:t>±</m:t>
                      </m:r>
                      <m:r>
                        <a:rPr lang="en-US" sz="3200" b="0" i="1" dirty="0" smtClean="0">
                          <a:latin typeface="Cambria Math"/>
                          <a:ea typeface="Cambria Math"/>
                        </a:rPr>
                        <m:t>2∙2.178=15.98±4.36=(11.62, 20.34)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5400020"/>
                <a:ext cx="7239000" cy="106586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669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9" grpId="0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388" y="1509713"/>
            <a:ext cx="6753225" cy="383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9221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Using the Bootstrap Distribution to Get a Confidence Interval – </a:t>
            </a:r>
            <a:r>
              <a:rPr lang="en-US" dirty="0" smtClean="0"/>
              <a:t>Method </a:t>
            </a:r>
            <a:r>
              <a:rPr lang="en-US" dirty="0"/>
              <a:t>#2</a:t>
            </a:r>
            <a:endParaRPr lang="en-US" dirty="0">
              <a:solidFill>
                <a:srgbClr val="FFFF66"/>
              </a:solidFill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3315697" y="3760611"/>
            <a:ext cx="1700187" cy="908864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002060"/>
                </a:solidFill>
              </a:rPr>
              <a:t>Keep 95% in middle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65425" y="3824057"/>
            <a:ext cx="136705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Chop 2.5% in each tail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442171" y="3753033"/>
            <a:ext cx="134354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Chop 2.5% in each tail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60630" y="5410200"/>
            <a:ext cx="66879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We are 95% sure that the mean price for Mustangs is between $11,930 and $20,238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89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2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534400" cy="75895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Chapter 3:  Confidence Intervals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19300"/>
            <a:ext cx="8610600" cy="3086100"/>
          </a:xfrm>
        </p:spPr>
        <p:txBody>
          <a:bodyPr>
            <a:normAutofit fontScale="70000" lnSpcReduction="20000"/>
          </a:bodyPr>
          <a:lstStyle/>
          <a:p>
            <a:r>
              <a:rPr lang="en-US" sz="4600" dirty="0" smtClean="0"/>
              <a:t>At the end of this chapter, students should be able to understand and interpret confidence intervals                        </a:t>
            </a:r>
            <a:r>
              <a:rPr lang="en-US" dirty="0" smtClean="0"/>
              <a:t>(</a:t>
            </a:r>
            <a:r>
              <a:rPr lang="en-US" sz="2400" dirty="0" smtClean="0"/>
              <a:t>for a variety of different parameters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sz="4000" dirty="0" smtClean="0"/>
              <a:t>(And be able to construct them using the bootstrap method)</a:t>
            </a:r>
            <a:r>
              <a:rPr lang="en-US" sz="2800" dirty="0" smtClean="0"/>
              <a:t>   (</a:t>
            </a:r>
            <a:r>
              <a:rPr lang="en-US" sz="2400" dirty="0" smtClean="0"/>
              <a:t>which is the same method for all parameters</a:t>
            </a:r>
            <a:r>
              <a:rPr lang="en-US" dirty="0" smtClean="0"/>
              <a:t>)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634894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534400" cy="75895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Chapter 4:  Hypothesis Tests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85900"/>
            <a:ext cx="8610600" cy="4457700"/>
          </a:xfrm>
        </p:spPr>
        <p:txBody>
          <a:bodyPr>
            <a:noAutofit/>
          </a:bodyPr>
          <a:lstStyle/>
          <a:p>
            <a:r>
              <a:rPr lang="en-US" dirty="0" smtClean="0"/>
              <a:t>State null and alternative hypotheses                 </a:t>
            </a:r>
            <a:r>
              <a:rPr lang="en-US" sz="2000" dirty="0" smtClean="0"/>
              <a:t>(for many different parameters)</a:t>
            </a:r>
          </a:p>
          <a:p>
            <a:r>
              <a:rPr lang="en-US" dirty="0" smtClean="0"/>
              <a:t>Understand the idea behind a hypothesis test   </a:t>
            </a:r>
            <a:r>
              <a:rPr lang="en-US" sz="2000" dirty="0" smtClean="0"/>
              <a:t>(stick with the null unless evidence is strong for the alternative)</a:t>
            </a:r>
          </a:p>
          <a:p>
            <a:r>
              <a:rPr lang="en-US" dirty="0" smtClean="0"/>
              <a:t>Understand a p-value (!)</a:t>
            </a:r>
          </a:p>
          <a:p>
            <a:r>
              <a:rPr lang="en-US" dirty="0" smtClean="0"/>
              <a:t>State the conclusion in context </a:t>
            </a:r>
          </a:p>
          <a:p>
            <a:r>
              <a:rPr lang="en-US" dirty="0" smtClean="0"/>
              <a:t>(Conduct a randomization hypothesis test)</a:t>
            </a:r>
          </a:p>
        </p:txBody>
      </p:sp>
    </p:spTree>
    <p:extLst>
      <p:ext uri="{BB962C8B-B14F-4D97-AF65-F5344CB8AC3E}">
        <p14:creationId xmlns:p14="http://schemas.microsoft.com/office/powerpoint/2010/main" val="1111938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9607" y="764498"/>
            <a:ext cx="78998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/>
              <a:t>P-value</a:t>
            </a:r>
            <a:r>
              <a:rPr lang="en-US" sz="3600" dirty="0" smtClean="0"/>
              <a:t>:  The probability of seeing results as extreme as, or more extreme than, the sample results, if the null hypothesis is true.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434715" y="689548"/>
            <a:ext cx="8214610" cy="2458386"/>
          </a:xfrm>
          <a:prstGeom prst="rect">
            <a:avLst/>
          </a:prstGeom>
          <a:noFill/>
          <a:ln w="3810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398426" y="4002374"/>
            <a:ext cx="50666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i="1" dirty="0" smtClean="0"/>
              <a:t>Say what????</a:t>
            </a:r>
            <a:endParaRPr lang="en-US" sz="4800" i="1" dirty="0"/>
          </a:p>
        </p:txBody>
      </p:sp>
    </p:spTree>
    <p:extLst>
      <p:ext uri="{BB962C8B-B14F-4D97-AF65-F5344CB8AC3E}">
        <p14:creationId xmlns:p14="http://schemas.microsoft.com/office/powerpoint/2010/main" val="4138167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Chapter 1:  Collecting Data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029200"/>
          </a:xfrm>
        </p:spPr>
        <p:txBody>
          <a:bodyPr>
            <a:normAutofit fontScale="47500" lnSpcReduction="20000"/>
          </a:bodyPr>
          <a:lstStyle/>
          <a:p>
            <a:r>
              <a:rPr lang="en-US" sz="5100" dirty="0" smtClean="0"/>
              <a:t>Why is this first?</a:t>
            </a:r>
          </a:p>
          <a:p>
            <a:pPr lvl="1"/>
            <a:r>
              <a:rPr lang="en-US" sz="3800" dirty="0" smtClean="0"/>
              <a:t>Comes first in actual analysis</a:t>
            </a:r>
          </a:p>
          <a:p>
            <a:pPr lvl="1"/>
            <a:r>
              <a:rPr lang="en-US" sz="3800" dirty="0" smtClean="0"/>
              <a:t>More interesting than histograms and mean/median!</a:t>
            </a:r>
          </a:p>
          <a:p>
            <a:r>
              <a:rPr lang="en-US" sz="5100" dirty="0" smtClean="0"/>
              <a:t>Data!</a:t>
            </a:r>
          </a:p>
          <a:p>
            <a:pPr lvl="1"/>
            <a:r>
              <a:rPr lang="en-US" sz="3800" dirty="0" smtClean="0"/>
              <a:t>Categorical </a:t>
            </a:r>
            <a:r>
              <a:rPr lang="en-US" sz="3800" dirty="0" err="1" smtClean="0"/>
              <a:t>vs</a:t>
            </a:r>
            <a:r>
              <a:rPr lang="en-US" sz="3800" dirty="0" smtClean="0"/>
              <a:t> Quantitative Variables</a:t>
            </a:r>
          </a:p>
          <a:p>
            <a:pPr lvl="1"/>
            <a:r>
              <a:rPr lang="en-US" sz="3800" dirty="0" smtClean="0"/>
              <a:t>Concept of a dataset with cases as rows and variables as columns</a:t>
            </a:r>
          </a:p>
          <a:p>
            <a:r>
              <a:rPr lang="en-US" sz="5100" dirty="0" smtClean="0"/>
              <a:t>Data Collection</a:t>
            </a:r>
          </a:p>
          <a:p>
            <a:pPr lvl="1"/>
            <a:r>
              <a:rPr lang="en-US" sz="3500" dirty="0"/>
              <a:t> </a:t>
            </a:r>
            <a:r>
              <a:rPr lang="en-US" sz="3800" dirty="0" smtClean="0"/>
              <a:t>“Random” in random sampling does not mean haphazard!</a:t>
            </a:r>
          </a:p>
          <a:p>
            <a:pPr lvl="1"/>
            <a:r>
              <a:rPr lang="en-US" sz="3800" dirty="0" smtClean="0"/>
              <a:t>And you can NOT do random!</a:t>
            </a:r>
          </a:p>
          <a:p>
            <a:pPr lvl="1"/>
            <a:r>
              <a:rPr lang="en-US" sz="3800" dirty="0"/>
              <a:t> </a:t>
            </a:r>
            <a:r>
              <a:rPr lang="en-US" sz="3800" dirty="0" smtClean="0"/>
              <a:t>Randomized experiment necessary to make conclusions about causality </a:t>
            </a:r>
            <a:endParaRPr lang="en-US" sz="3800" dirty="0" smtClean="0">
              <a:solidFill>
                <a:schemeClr val="tx2"/>
              </a:solidFill>
            </a:endParaRPr>
          </a:p>
          <a:p>
            <a:pPr lvl="1"/>
            <a:r>
              <a:rPr lang="en-US" sz="3800" dirty="0" smtClean="0"/>
              <a:t>ALWAYS think about how the data were collected before making conclusions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2854131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304800"/>
            <a:ext cx="85344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Example 1: </a:t>
            </a:r>
            <a:r>
              <a:rPr lang="en-US" sz="3200" i="1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Beer and Mosquitoes</a:t>
            </a:r>
          </a:p>
          <a:p>
            <a:endParaRPr lang="en-US" sz="2400" dirty="0" smtClean="0">
              <a:solidFill>
                <a:prstClr val="black"/>
              </a:solidFill>
              <a:latin typeface="Cambria" pitchFamily="18" charset="0"/>
              <a:cs typeface="Times New Roman" pitchFamily="18" charset="0"/>
            </a:endParaRPr>
          </a:p>
          <a:p>
            <a:r>
              <a:rPr lang="en-US" sz="32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Does consuming beer attract mosquitoes? </a:t>
            </a:r>
          </a:p>
          <a:p>
            <a:r>
              <a:rPr lang="en-US" sz="28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</a:t>
            </a:r>
            <a:endParaRPr lang="en-US" sz="1600" baseline="30000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057400"/>
            <a:ext cx="82296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Experiment</a:t>
            </a:r>
            <a:r>
              <a:rPr lang="en-US" sz="28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: </a:t>
            </a:r>
          </a:p>
          <a:p>
            <a:r>
              <a:rPr lang="en-US" sz="28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25 volunteers drank a liter of beer,</a:t>
            </a:r>
          </a:p>
          <a:p>
            <a:r>
              <a:rPr lang="en-US" sz="28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18 volunteers drank a liter of water</a:t>
            </a:r>
          </a:p>
          <a:p>
            <a:r>
              <a:rPr lang="en-US" sz="28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Randomly assigned!</a:t>
            </a:r>
          </a:p>
          <a:p>
            <a:r>
              <a:rPr lang="en-US" sz="28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Mosquitoes were caught in traps as they approached the volunteers.</a:t>
            </a:r>
            <a:r>
              <a:rPr lang="en-US" sz="2400" baseline="300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</a:t>
            </a:r>
          </a:p>
          <a:p>
            <a:endParaRPr lang="en-US" sz="2800" dirty="0" smtClean="0">
              <a:solidFill>
                <a:prstClr val="black"/>
              </a:solidFill>
              <a:latin typeface="Cambria" pitchFamily="18" charset="0"/>
              <a:cs typeface="Times New Roman" pitchFamily="18" charset="0"/>
            </a:endParaRPr>
          </a:p>
          <a:p>
            <a:endParaRPr lang="en-US" sz="2800" dirty="0" smtClean="0">
              <a:solidFill>
                <a:prstClr val="black"/>
              </a:solidFill>
              <a:latin typeface="Cambria" pitchFamily="18" charset="0"/>
              <a:cs typeface="Times New Roman" pitchFamily="18" charset="0"/>
            </a:endParaRPr>
          </a:p>
          <a:p>
            <a:r>
              <a:rPr lang="en-US" baseline="300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1</a:t>
            </a:r>
            <a:r>
              <a:rPr lang="en-US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Lefvre</a:t>
            </a:r>
            <a:r>
              <a:rPr lang="en-US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, T., et. al.,  “Beer Consumption Increases Human Attractiveness to Malaria Mosquitoes, ” </a:t>
            </a:r>
            <a:r>
              <a:rPr lang="en-US" i="1" dirty="0" err="1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PLoS</a:t>
            </a:r>
            <a:r>
              <a:rPr lang="en-US" i="1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ONE, </a:t>
            </a:r>
            <a:r>
              <a:rPr lang="en-US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2010; 5(3): e9546.</a:t>
            </a:r>
            <a:endParaRPr lang="en-US" sz="1600" baseline="30000" dirty="0">
              <a:solidFill>
                <a:prstClr val="black"/>
              </a:solidFill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79248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381000"/>
            <a:ext cx="8153400" cy="1219200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sz="4000" b="1" dirty="0">
                <a:solidFill>
                  <a:srgbClr val="68007F">
                    <a:lumMod val="75000"/>
                  </a:srgbClr>
                </a:solidFill>
                <a:latin typeface="Cambria" pitchFamily="18" charset="0"/>
              </a:rPr>
              <a:t>Beer and Mosquitoes</a:t>
            </a:r>
            <a:endParaRPr lang="en-US" sz="3600" b="1" dirty="0">
              <a:solidFill>
                <a:srgbClr val="68007F">
                  <a:lumMod val="75000"/>
                </a:srgbClr>
              </a:solidFill>
              <a:latin typeface="Cambria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534177" y="5150888"/>
                <a:ext cx="199086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sz="280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sz="28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𝐵</m:t>
                        </m:r>
                      </m:sub>
                    </m:sSub>
                    <m:r>
                      <a:rPr lang="en-US" sz="2800" b="0" i="1" smtClean="0">
                        <a:solidFill>
                          <a:prstClr val="black"/>
                        </a:solidFill>
                        <a:latin typeface="Cambria Math"/>
                      </a:rPr>
                      <m:t>=23.6</m:t>
                    </m:r>
                  </m:oMath>
                </a14:m>
                <a:r>
                  <a:rPr lang="en-US" sz="2800" dirty="0" smtClean="0">
                    <a:solidFill>
                      <a:prstClr val="black"/>
                    </a:solidFill>
                    <a:latin typeface="Cambria" pitchFamily="18" charset="0"/>
                  </a:rPr>
                  <a:t>0</a:t>
                </a:r>
                <a:endParaRPr lang="en-US" sz="2800" dirty="0">
                  <a:solidFill>
                    <a:prstClr val="black"/>
                  </a:solidFill>
                  <a:latin typeface="Cambria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4177" y="5150888"/>
                <a:ext cx="1990860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1628" r="-1227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3886200" y="1447800"/>
            <a:ext cx="3733800" cy="2554545"/>
          </a:xfrm>
          <a:prstGeom prst="rect">
            <a:avLst/>
          </a:prstGeom>
          <a:solidFill>
            <a:srgbClr val="FFFF99"/>
          </a:solidFill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prstClr val="black"/>
                </a:solidFill>
                <a:latin typeface="Cambria" pitchFamily="18" charset="0"/>
              </a:rPr>
              <a:t>Does drinking beer actually attract mosquitoes, or is the difference just due to random chance? </a:t>
            </a:r>
            <a:endParaRPr lang="en-US" sz="3200" i="1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98501" y="1472466"/>
            <a:ext cx="9144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prstClr val="black"/>
                </a:solidFill>
              </a:rPr>
              <a:t>Water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21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22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15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12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21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16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19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15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24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19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23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13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22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20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24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18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20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22           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1447799"/>
            <a:ext cx="1075386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   </a:t>
            </a:r>
            <a:r>
              <a:rPr lang="en-US" u="sng" dirty="0" smtClean="0">
                <a:solidFill>
                  <a:prstClr val="black"/>
                </a:solidFill>
              </a:rPr>
              <a:t>Beer</a:t>
            </a:r>
            <a:r>
              <a:rPr lang="en-US" sz="1400" dirty="0" smtClean="0">
                <a:solidFill>
                  <a:prstClr val="black"/>
                </a:solidFill>
              </a:rPr>
              <a:t> </a:t>
            </a:r>
          </a:p>
          <a:p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 smtClean="0">
                <a:solidFill>
                  <a:prstClr val="black"/>
                </a:solidFill>
              </a:rPr>
              <a:t>    </a:t>
            </a:r>
            <a:r>
              <a:rPr lang="en-US" sz="1200" dirty="0" smtClean="0">
                <a:solidFill>
                  <a:prstClr val="black"/>
                </a:solidFill>
              </a:rPr>
              <a:t>27    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20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21   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26   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27   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31       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24    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19 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23   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24   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28 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19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24  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29  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20  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17  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31 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20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25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28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21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27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21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18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20            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9600" y="1094601"/>
            <a:ext cx="2803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Number of Mosquitoes</a:t>
            </a:r>
          </a:p>
          <a:p>
            <a:endParaRPr lang="en-US" sz="600" dirty="0" smtClean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867400" y="5123679"/>
                <a:ext cx="222053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sz="28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28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en-US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𝑊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=19.22</m:t>
                      </m:r>
                    </m:oMath>
                  </m:oMathPara>
                </a14:m>
                <a:endParaRPr lang="en-US" sz="2800" dirty="0">
                  <a:solidFill>
                    <a:prstClr val="black"/>
                  </a:solidFill>
                  <a:latin typeface="Cambria" pitchFamily="18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5123679"/>
                <a:ext cx="2220532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300210" y="5764953"/>
                <a:ext cx="509681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sz="28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28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en-US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𝐵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sz="28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28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en-US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𝑊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=4.38</m:t>
                      </m:r>
                    </m:oMath>
                  </m:oMathPara>
                </a14:m>
                <a:endParaRPr lang="en-US" sz="2800" b="0" dirty="0" smtClean="0">
                  <a:solidFill>
                    <a:prstClr val="black"/>
                  </a:solidFill>
                  <a:latin typeface="Cambria" pitchFamily="18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0210" y="5764953"/>
                <a:ext cx="5096815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4800898" y="4171504"/>
            <a:ext cx="1944147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ambria" pitchFamily="18" charset="0"/>
              </a:rPr>
              <a:t>H</a:t>
            </a:r>
            <a:r>
              <a:rPr lang="en-US" sz="2800" baseline="-25000" dirty="0" smtClean="0">
                <a:latin typeface="Cambria" pitchFamily="18" charset="0"/>
              </a:rPr>
              <a:t>0</a:t>
            </a:r>
            <a:r>
              <a:rPr lang="en-US" sz="2800" dirty="0" smtClean="0">
                <a:latin typeface="Cambria" pitchFamily="18" charset="0"/>
              </a:rPr>
              <a:t>: </a:t>
            </a:r>
            <a:r>
              <a:rPr lang="el-GR" sz="2800" dirty="0" smtClean="0">
                <a:latin typeface="Cambria" pitchFamily="18" charset="0"/>
              </a:rPr>
              <a:t>μ</a:t>
            </a:r>
            <a:r>
              <a:rPr lang="en-US" sz="2800" baseline="-25000" dirty="0" smtClean="0">
                <a:latin typeface="Cambria" pitchFamily="18" charset="0"/>
              </a:rPr>
              <a:t>B</a:t>
            </a:r>
            <a:r>
              <a:rPr lang="en-US" sz="2800" dirty="0" smtClean="0">
                <a:latin typeface="Cambria" pitchFamily="18" charset="0"/>
              </a:rPr>
              <a:t> = </a:t>
            </a:r>
            <a:r>
              <a:rPr lang="el-GR" sz="2800" dirty="0" smtClean="0">
                <a:latin typeface="Cambria" pitchFamily="18" charset="0"/>
              </a:rPr>
              <a:t>μ</a:t>
            </a:r>
            <a:r>
              <a:rPr lang="en-US" sz="2800" baseline="-25000" dirty="0" smtClean="0">
                <a:latin typeface="Cambria" pitchFamily="18" charset="0"/>
              </a:rPr>
              <a:t>W</a:t>
            </a:r>
            <a:endParaRPr lang="en-US" sz="2800" dirty="0" smtClean="0">
              <a:latin typeface="Cambria" pitchFamily="18" charset="0"/>
            </a:endParaRPr>
          </a:p>
          <a:p>
            <a:r>
              <a:rPr lang="en-US" sz="2800" dirty="0" smtClean="0">
                <a:latin typeface="Cambria" pitchFamily="18" charset="0"/>
              </a:rPr>
              <a:t>H</a:t>
            </a:r>
            <a:r>
              <a:rPr lang="en-US" sz="2800" baseline="-25000" dirty="0" smtClean="0">
                <a:latin typeface="Cambria" pitchFamily="18" charset="0"/>
              </a:rPr>
              <a:t>a</a:t>
            </a:r>
            <a:r>
              <a:rPr lang="en-US" sz="2800" dirty="0" smtClean="0">
                <a:latin typeface="Cambria" pitchFamily="18" charset="0"/>
              </a:rPr>
              <a:t>: </a:t>
            </a:r>
            <a:r>
              <a:rPr lang="el-GR" sz="2800" dirty="0">
                <a:latin typeface="Cambria" pitchFamily="18" charset="0"/>
              </a:rPr>
              <a:t>μ</a:t>
            </a:r>
            <a:r>
              <a:rPr lang="en-US" sz="2800" baseline="-25000" dirty="0">
                <a:latin typeface="Cambria" pitchFamily="18" charset="0"/>
              </a:rPr>
              <a:t>B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smtClean="0">
                <a:latin typeface="Cambria" pitchFamily="18" charset="0"/>
              </a:rPr>
              <a:t>&gt; </a:t>
            </a:r>
            <a:r>
              <a:rPr lang="el-GR" sz="2800" dirty="0">
                <a:latin typeface="Cambria" pitchFamily="18" charset="0"/>
              </a:rPr>
              <a:t>μ</a:t>
            </a:r>
            <a:r>
              <a:rPr lang="en-US" sz="2800" baseline="-25000" dirty="0">
                <a:latin typeface="Cambria" pitchFamily="18" charset="0"/>
              </a:rPr>
              <a:t>W</a:t>
            </a:r>
            <a:endParaRPr lang="en-US" sz="2800" dirty="0">
              <a:latin typeface="Cambria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86126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16" grpId="0"/>
      <p:bldP spid="17" grpId="0"/>
      <p:bldP spid="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33400" y="38088"/>
            <a:ext cx="8153400" cy="9144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en-US" sz="4400" b="1" dirty="0" smtClean="0">
                <a:solidFill>
                  <a:srgbClr val="68007F">
                    <a:lumMod val="75000"/>
                  </a:srgbClr>
                </a:solidFill>
                <a:latin typeface="Cambria" pitchFamily="18" charset="0"/>
              </a:rPr>
              <a:t>Traditional Inference</a:t>
            </a:r>
            <a:endParaRPr lang="en-US" sz="4000" b="1" dirty="0">
              <a:solidFill>
                <a:srgbClr val="68007F">
                  <a:lumMod val="75000"/>
                </a:srgbClr>
              </a:solidFill>
              <a:latin typeface="Cambria" pitchFamily="18" charset="0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38600" y="1219200"/>
            <a:ext cx="4495800" cy="523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5-Point Star 7"/>
          <p:cNvSpPr/>
          <p:nvPr/>
        </p:nvSpPr>
        <p:spPr>
          <a:xfrm>
            <a:off x="8013879" y="3581400"/>
            <a:ext cx="76200" cy="76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81000" y="10668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2. Which formula?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3087469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3. Calculate numbers and plug into formula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" y="5117068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4. Chug with calculator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38400" y="773668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5. Which theoretical distribution?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14600" y="1447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6. </a:t>
            </a:r>
            <a:r>
              <a:rPr lang="en-US" dirty="0" err="1" smtClean="0">
                <a:solidFill>
                  <a:srgbClr val="C00000"/>
                </a:solidFill>
              </a:rPr>
              <a:t>df</a:t>
            </a:r>
            <a:r>
              <a:rPr lang="en-US" dirty="0" smtClean="0">
                <a:solidFill>
                  <a:srgbClr val="C00000"/>
                </a:solidFill>
              </a:rPr>
              <a:t>?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57448" y="1981200"/>
            <a:ext cx="1557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7. find p-value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3962400" y="3581400"/>
            <a:ext cx="2286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57200" y="5955268"/>
            <a:ext cx="3276600" cy="369332"/>
          </a:xfrm>
          <a:prstGeom prst="rect">
            <a:avLst/>
          </a:prstGeom>
          <a:solidFill>
            <a:srgbClr val="FFFF99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0.0005 &lt; p-value &lt; 0.001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76232" y="690544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1. Check conditions</a:t>
            </a:r>
            <a:endParaRPr lang="en-US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237798" y="1486224"/>
                <a:ext cx="2152962" cy="15734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𝑡</m:t>
                      </m:r>
                      <m:r>
                        <a:rPr lang="en-US" sz="240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𝐵</m:t>
                              </m:r>
                            </m:sub>
                          </m:sSub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𝑊</m:t>
                              </m:r>
                            </m:sub>
                          </m:sSub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bSup>
                                    <m:sSubSupPr>
                                      <m:ctrlPr>
                                        <a:rPr lang="en-US" sz="2400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2400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𝐵</m:t>
                                      </m:r>
                                    </m:sub>
                                    <m:sup>
                                      <m:r>
                                        <a:rPr lang="en-US" sz="2400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bSup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2400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𝐵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bSup>
                                    <m:sSubSupPr>
                                      <m:ctrlPr>
                                        <a:rPr lang="en-US" sz="2400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2400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𝑊</m:t>
                                      </m:r>
                                    </m:sub>
                                    <m:sup>
                                      <m:r>
                                        <a:rPr lang="en-US" sz="2400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bSup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2400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𝑊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rad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798" y="1486224"/>
                <a:ext cx="2152962" cy="157344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376232" y="3820732"/>
                <a:ext cx="2807492" cy="12455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𝑡</m:t>
                      </m:r>
                      <m:r>
                        <a:rPr lang="en-US" sz="240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23.6−19.22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240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4.1</m:t>
                                      </m:r>
                                    </m:e>
                                    <m:sup>
                                      <m:r>
                                        <a:rPr lang="en-US" sz="24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2400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25</m:t>
                                  </m:r>
                                </m:den>
                              </m:f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bSup>
                                    <m:sSubSupPr>
                                      <m:ctrlPr>
                                        <a:rPr lang="en-US" sz="2400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3.7</m:t>
                                      </m:r>
                                    </m:e>
                                    <m:sub/>
                                    <m:sup>
                                      <m:r>
                                        <a:rPr lang="en-US" sz="2400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bSup>
                                </m:num>
                                <m:den>
                                  <m:r>
                                    <a:rPr lang="en-US" sz="2400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18</m:t>
                                  </m:r>
                                </m:den>
                              </m:f>
                            </m:e>
                          </m:rad>
                        </m:den>
                      </m:f>
                    </m:oMath>
                  </m:oMathPara>
                </a14:m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232" y="3820732"/>
                <a:ext cx="2807492" cy="124553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333987" y="5472345"/>
                <a:ext cx="185785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𝑡</m:t>
                      </m:r>
                      <m:r>
                        <a:rPr lang="en-US" sz="240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=3.68</m:t>
                      </m:r>
                    </m:oMath>
                  </m:oMathPara>
                </a14:m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987" y="5472345"/>
                <a:ext cx="1857850" cy="46166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24"/>
          <p:cNvSpPr/>
          <p:nvPr/>
        </p:nvSpPr>
        <p:spPr bwMode="auto">
          <a:xfrm>
            <a:off x="4229637" y="3550920"/>
            <a:ext cx="4206025" cy="182880"/>
          </a:xfrm>
          <a:prstGeom prst="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FF66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 bwMode="auto">
          <a:xfrm flipV="1">
            <a:off x="8078191" y="1752600"/>
            <a:ext cx="11888" cy="1764268"/>
          </a:xfrm>
          <a:prstGeom prst="straightConnector1">
            <a:avLst/>
          </a:prstGeom>
          <a:solidFill>
            <a:schemeClr val="tx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Oval 26"/>
          <p:cNvSpPr/>
          <p:nvPr/>
        </p:nvSpPr>
        <p:spPr bwMode="auto">
          <a:xfrm>
            <a:off x="7620000" y="1447800"/>
            <a:ext cx="914400" cy="457200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FF66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557448" y="2529901"/>
            <a:ext cx="1557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8. Interpret a decision</a:t>
            </a:r>
            <a:endParaRPr lang="en-US" dirty="0">
              <a:solidFill>
                <a:srgbClr val="C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85126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11" grpId="0"/>
      <p:bldP spid="12" grpId="0"/>
      <p:bldP spid="13" grpId="0"/>
      <p:bldP spid="14" grpId="0"/>
      <p:bldP spid="15" grpId="0"/>
      <p:bldP spid="16" grpId="0" animBg="1"/>
      <p:bldP spid="18" grpId="0" animBg="1"/>
      <p:bldP spid="21" grpId="0"/>
      <p:bldP spid="22" grpId="0"/>
      <p:bldP spid="23" grpId="0"/>
      <p:bldP spid="24" grpId="0"/>
      <p:bldP spid="25" grpId="0" animBg="1"/>
      <p:bldP spid="27" grpId="0" animBg="1"/>
      <p:bldP spid="2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381000"/>
            <a:ext cx="8153400" cy="1219200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sz="4000" b="1" dirty="0" smtClean="0">
                <a:solidFill>
                  <a:srgbClr val="68007F">
                    <a:lumMod val="75000"/>
                  </a:srgbClr>
                </a:solidFill>
                <a:latin typeface="Cambria" pitchFamily="18" charset="0"/>
              </a:rPr>
              <a:t>Simulation Approach</a:t>
            </a:r>
            <a:endParaRPr lang="en-US" sz="3600" b="1" dirty="0">
              <a:solidFill>
                <a:srgbClr val="68007F">
                  <a:lumMod val="75000"/>
                </a:srgbClr>
              </a:solidFill>
              <a:latin typeface="Cambria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534177" y="5150888"/>
                <a:ext cx="199086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sz="280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sz="28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𝐵</m:t>
                        </m:r>
                      </m:sub>
                    </m:sSub>
                    <m:r>
                      <a:rPr lang="en-US" sz="2800" b="0" i="1" smtClean="0">
                        <a:solidFill>
                          <a:prstClr val="black"/>
                        </a:solidFill>
                        <a:latin typeface="Cambria Math"/>
                      </a:rPr>
                      <m:t>=23.6</m:t>
                    </m:r>
                  </m:oMath>
                </a14:m>
                <a:r>
                  <a:rPr lang="en-US" sz="2800" dirty="0" smtClean="0">
                    <a:solidFill>
                      <a:prstClr val="black"/>
                    </a:solidFill>
                    <a:latin typeface="Cambria" pitchFamily="18" charset="0"/>
                  </a:rPr>
                  <a:t>0</a:t>
                </a:r>
                <a:endParaRPr lang="en-US" sz="2800" dirty="0">
                  <a:solidFill>
                    <a:prstClr val="black"/>
                  </a:solidFill>
                  <a:latin typeface="Cambria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4177" y="5150888"/>
                <a:ext cx="1990860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1628" r="-1227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2498501" y="1472466"/>
            <a:ext cx="9144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prstClr val="black"/>
                </a:solidFill>
              </a:rPr>
              <a:t>Water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21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22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15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12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21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16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19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15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24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19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23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13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22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20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24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18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20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22           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1447799"/>
            <a:ext cx="1075386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   </a:t>
            </a:r>
            <a:r>
              <a:rPr lang="en-US" u="sng" dirty="0" smtClean="0">
                <a:solidFill>
                  <a:prstClr val="black"/>
                </a:solidFill>
              </a:rPr>
              <a:t>Beer</a:t>
            </a:r>
            <a:r>
              <a:rPr lang="en-US" sz="1400" dirty="0" smtClean="0">
                <a:solidFill>
                  <a:prstClr val="black"/>
                </a:solidFill>
              </a:rPr>
              <a:t> </a:t>
            </a:r>
          </a:p>
          <a:p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 smtClean="0">
                <a:solidFill>
                  <a:prstClr val="black"/>
                </a:solidFill>
              </a:rPr>
              <a:t>    </a:t>
            </a:r>
            <a:r>
              <a:rPr lang="en-US" sz="1200" dirty="0" smtClean="0">
                <a:solidFill>
                  <a:prstClr val="black"/>
                </a:solidFill>
              </a:rPr>
              <a:t>27    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20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21   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26   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27   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31       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24    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19 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23   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24   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28 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19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24  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29  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20  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17  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31 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20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25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28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21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27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21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18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20            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9600" y="1094601"/>
            <a:ext cx="2803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Number of Mosquitoes</a:t>
            </a:r>
          </a:p>
          <a:p>
            <a:endParaRPr lang="en-US" sz="600" dirty="0" smtClean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867400" y="5123679"/>
                <a:ext cx="222053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sz="28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28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en-US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𝑊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=19.22</m:t>
                      </m:r>
                    </m:oMath>
                  </m:oMathPara>
                </a14:m>
                <a:endParaRPr lang="en-US" sz="2800" dirty="0">
                  <a:solidFill>
                    <a:prstClr val="black"/>
                  </a:solidFill>
                  <a:latin typeface="Cambria" pitchFamily="18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5123679"/>
                <a:ext cx="2220532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300210" y="5764953"/>
                <a:ext cx="509681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sz="28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28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en-US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𝐵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sz="28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28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en-US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𝑊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=4.38</m:t>
                      </m:r>
                    </m:oMath>
                  </m:oMathPara>
                </a14:m>
                <a:endParaRPr lang="en-US" sz="2800" b="0" dirty="0" smtClean="0">
                  <a:solidFill>
                    <a:prstClr val="black"/>
                  </a:solidFill>
                  <a:latin typeface="Cambria" pitchFamily="18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0210" y="5764953"/>
                <a:ext cx="5096815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3886200" y="1447800"/>
            <a:ext cx="3733800" cy="2554545"/>
          </a:xfrm>
          <a:prstGeom prst="rect">
            <a:avLst/>
          </a:prstGeom>
          <a:solidFill>
            <a:srgbClr val="FFFF99"/>
          </a:solidFill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prstClr val="black"/>
                </a:solidFill>
                <a:latin typeface="Cambria" pitchFamily="18" charset="0"/>
              </a:rPr>
              <a:t>Does drinking beer actually attract mosquitoes, or is the difference just due to random chance? </a:t>
            </a:r>
            <a:endParaRPr lang="en-US" sz="3200" i="1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00898" y="4171504"/>
            <a:ext cx="1944147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ambria" pitchFamily="18" charset="0"/>
              </a:rPr>
              <a:t>H</a:t>
            </a:r>
            <a:r>
              <a:rPr lang="en-US" sz="2800" baseline="-25000" dirty="0" smtClean="0">
                <a:latin typeface="Cambria" pitchFamily="18" charset="0"/>
              </a:rPr>
              <a:t>0</a:t>
            </a:r>
            <a:r>
              <a:rPr lang="en-US" sz="2800" dirty="0" smtClean="0">
                <a:latin typeface="Cambria" pitchFamily="18" charset="0"/>
              </a:rPr>
              <a:t>: </a:t>
            </a:r>
            <a:r>
              <a:rPr lang="el-GR" sz="2800" dirty="0" smtClean="0">
                <a:latin typeface="Cambria" pitchFamily="18" charset="0"/>
              </a:rPr>
              <a:t>μ</a:t>
            </a:r>
            <a:r>
              <a:rPr lang="en-US" sz="2800" baseline="-25000" dirty="0" smtClean="0">
                <a:latin typeface="Cambria" pitchFamily="18" charset="0"/>
              </a:rPr>
              <a:t>B</a:t>
            </a:r>
            <a:r>
              <a:rPr lang="en-US" sz="2800" dirty="0" smtClean="0">
                <a:latin typeface="Cambria" pitchFamily="18" charset="0"/>
              </a:rPr>
              <a:t> = </a:t>
            </a:r>
            <a:r>
              <a:rPr lang="el-GR" sz="2800" dirty="0" smtClean="0">
                <a:latin typeface="Cambria" pitchFamily="18" charset="0"/>
              </a:rPr>
              <a:t>μ</a:t>
            </a:r>
            <a:r>
              <a:rPr lang="en-US" sz="2800" baseline="-25000" dirty="0" smtClean="0">
                <a:latin typeface="Cambria" pitchFamily="18" charset="0"/>
              </a:rPr>
              <a:t>W</a:t>
            </a:r>
            <a:endParaRPr lang="en-US" sz="2800" dirty="0" smtClean="0">
              <a:latin typeface="Cambria" pitchFamily="18" charset="0"/>
            </a:endParaRPr>
          </a:p>
          <a:p>
            <a:r>
              <a:rPr lang="en-US" sz="2800" dirty="0" smtClean="0">
                <a:latin typeface="Cambria" pitchFamily="18" charset="0"/>
              </a:rPr>
              <a:t>H</a:t>
            </a:r>
            <a:r>
              <a:rPr lang="en-US" sz="2800" baseline="-25000" dirty="0" smtClean="0">
                <a:latin typeface="Cambria" pitchFamily="18" charset="0"/>
              </a:rPr>
              <a:t>a</a:t>
            </a:r>
            <a:r>
              <a:rPr lang="en-US" sz="2800" dirty="0" smtClean="0">
                <a:latin typeface="Cambria" pitchFamily="18" charset="0"/>
              </a:rPr>
              <a:t>: </a:t>
            </a:r>
            <a:r>
              <a:rPr lang="el-GR" sz="2800" dirty="0">
                <a:latin typeface="Cambria" pitchFamily="18" charset="0"/>
              </a:rPr>
              <a:t>μ</a:t>
            </a:r>
            <a:r>
              <a:rPr lang="en-US" sz="2800" baseline="-25000" dirty="0">
                <a:latin typeface="Cambria" pitchFamily="18" charset="0"/>
              </a:rPr>
              <a:t>B</a:t>
            </a:r>
            <a:r>
              <a:rPr lang="en-US" sz="2800" dirty="0">
                <a:latin typeface="Cambria" pitchFamily="18" charset="0"/>
              </a:rPr>
              <a:t> </a:t>
            </a:r>
            <a:r>
              <a:rPr lang="en-US" sz="2800" dirty="0" smtClean="0">
                <a:latin typeface="Cambria" pitchFamily="18" charset="0"/>
              </a:rPr>
              <a:t>&gt; </a:t>
            </a:r>
            <a:r>
              <a:rPr lang="el-GR" sz="2800" dirty="0">
                <a:latin typeface="Cambria" pitchFamily="18" charset="0"/>
              </a:rPr>
              <a:t>μ</a:t>
            </a:r>
            <a:r>
              <a:rPr lang="en-US" sz="2800" baseline="-25000" dirty="0">
                <a:latin typeface="Cambria" pitchFamily="18" charset="0"/>
              </a:rPr>
              <a:t>W</a:t>
            </a:r>
            <a:endParaRPr lang="en-US" sz="2800" dirty="0">
              <a:latin typeface="Cambria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2102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381000"/>
            <a:ext cx="8153400" cy="1219200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sz="4000" b="1" dirty="0" smtClean="0">
                <a:solidFill>
                  <a:srgbClr val="68007F">
                    <a:lumMod val="75000"/>
                  </a:srgbClr>
                </a:solidFill>
                <a:latin typeface="Cambria" pitchFamily="18" charset="0"/>
              </a:rPr>
              <a:t>Simulation Approach</a:t>
            </a:r>
            <a:endParaRPr lang="en-US" sz="3600" b="1" dirty="0">
              <a:solidFill>
                <a:srgbClr val="68007F">
                  <a:lumMod val="75000"/>
                </a:srgbClr>
              </a:solidFill>
              <a:latin typeface="Cambri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67200" y="1143000"/>
            <a:ext cx="4343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i="1" dirty="0" smtClean="0">
                <a:solidFill>
                  <a:prstClr val="black"/>
                </a:solidFill>
                <a:latin typeface="Cambria" pitchFamily="18" charset="0"/>
              </a:rPr>
              <a:t>Find out how extreme these results would be, if there were no difference between beer and water.</a:t>
            </a:r>
          </a:p>
          <a:p>
            <a:endParaRPr lang="en-US" sz="1200" i="1" dirty="0" smtClean="0">
              <a:solidFill>
                <a:prstClr val="black"/>
              </a:solidFill>
              <a:latin typeface="Cambria" pitchFamily="18" charset="0"/>
            </a:endParaRPr>
          </a:p>
          <a:p>
            <a:r>
              <a:rPr lang="en-US" sz="3000" i="1" dirty="0" smtClean="0">
                <a:solidFill>
                  <a:prstClr val="black"/>
                </a:solidFill>
                <a:latin typeface="Cambria" pitchFamily="18" charset="0"/>
              </a:rPr>
              <a:t>What kinds of results would we see, just by random chance (i.e. beverage doesn’t matter)?</a:t>
            </a:r>
            <a:endParaRPr lang="en-US" sz="3000" i="1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9493" y="1716111"/>
            <a:ext cx="358140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                  </a:t>
            </a:r>
            <a:r>
              <a:rPr lang="en-US" sz="1200" dirty="0" smtClean="0">
                <a:solidFill>
                  <a:prstClr val="black"/>
                </a:solidFill>
              </a:rPr>
              <a:t>27  21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      20  22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      21  15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      26  12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      27  21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      31  16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      24  19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      19  15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      23  24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      24  19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      28  23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      19  13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      24  22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      29  20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      20  24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      17  18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      31  20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      20  22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      25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      28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      21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      27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      21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      18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      20            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98501" y="1472466"/>
            <a:ext cx="9144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prstClr val="black"/>
                </a:solidFill>
              </a:rPr>
              <a:t>Water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21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22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15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12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21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16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19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15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24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19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23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13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22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20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24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18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20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22           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1447799"/>
            <a:ext cx="1075386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   </a:t>
            </a:r>
            <a:r>
              <a:rPr lang="en-US" u="sng" dirty="0" smtClean="0">
                <a:solidFill>
                  <a:prstClr val="black"/>
                </a:solidFill>
              </a:rPr>
              <a:t>Beer</a:t>
            </a:r>
            <a:r>
              <a:rPr lang="en-US" sz="1400" dirty="0" smtClean="0">
                <a:solidFill>
                  <a:prstClr val="black"/>
                </a:solidFill>
              </a:rPr>
              <a:t> </a:t>
            </a:r>
          </a:p>
          <a:p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 smtClean="0">
                <a:solidFill>
                  <a:prstClr val="black"/>
                </a:solidFill>
              </a:rPr>
              <a:t>    </a:t>
            </a:r>
            <a:r>
              <a:rPr lang="en-US" sz="1200" dirty="0" smtClean="0">
                <a:solidFill>
                  <a:prstClr val="black"/>
                </a:solidFill>
              </a:rPr>
              <a:t>27    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20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21   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26   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27   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31       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24    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19 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23   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24   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28 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19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24  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29  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20  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17  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31 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20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25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28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21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27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21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18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20            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1094601"/>
            <a:ext cx="2803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Number of Mosquitoes</a:t>
            </a:r>
          </a:p>
          <a:p>
            <a:endParaRPr lang="en-US" sz="600" dirty="0" smtClean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91696" y="5293217"/>
            <a:ext cx="4218904" cy="830997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Re-randomize results into Beer and Water groups</a:t>
            </a:r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88348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439493" y="1716111"/>
            <a:ext cx="358140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                            </a:t>
            </a:r>
            <a:endParaRPr lang="en-US" sz="1200" dirty="0" smtClean="0">
              <a:solidFill>
                <a:prstClr val="black"/>
              </a:solidFill>
            </a:endParaRP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                   20  22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                   21  15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                   26  12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                  27  21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                  31  16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                  24  19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                  19  15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                  23  24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                  24  19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                  28  23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	    19  13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                   24  22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                  29  20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                  20  24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                  17  18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                  31  20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                  20  22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                  25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                  28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                  21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                  27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                  21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                  18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                  20            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381000"/>
            <a:ext cx="8153400" cy="1219200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sz="4000" b="1" dirty="0" smtClean="0">
                <a:solidFill>
                  <a:srgbClr val="68007F">
                    <a:lumMod val="75000"/>
                  </a:srgbClr>
                </a:solidFill>
                <a:latin typeface="Cambria" pitchFamily="18" charset="0"/>
              </a:rPr>
              <a:t>Simulation Approach</a:t>
            </a:r>
            <a:endParaRPr lang="en-US" sz="3600" b="1" dirty="0">
              <a:solidFill>
                <a:srgbClr val="68007F">
                  <a:lumMod val="75000"/>
                </a:srgbClr>
              </a:solidFill>
              <a:latin typeface="Cambria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18440" y="1632465"/>
            <a:ext cx="2286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901372" y="1664731"/>
            <a:ext cx="2286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58472" y="1742205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</a:rPr>
              <a:t>27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56566" y="1740795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</a:rPr>
              <a:t>21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8931" y="1919289"/>
            <a:ext cx="457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</a:rPr>
              <a:t>21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20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24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19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20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24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31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13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18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24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25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21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18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15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19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16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28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22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19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27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20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23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22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21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59292" y="1929881"/>
            <a:ext cx="4572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</a:rPr>
              <a:t>20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26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31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19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23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15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22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12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24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29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20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27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21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17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24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20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28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42240" y="1982274"/>
            <a:ext cx="609600" cy="434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67200" y="1143000"/>
            <a:ext cx="4343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i="1" dirty="0" smtClean="0">
                <a:solidFill>
                  <a:prstClr val="black"/>
                </a:solidFill>
                <a:latin typeface="Cambria" pitchFamily="18" charset="0"/>
              </a:rPr>
              <a:t>Find out how extreme these results would be, if there were no difference between beer and water.</a:t>
            </a:r>
          </a:p>
          <a:p>
            <a:endParaRPr lang="en-US" sz="1200" i="1" dirty="0" smtClean="0">
              <a:solidFill>
                <a:prstClr val="black"/>
              </a:solidFill>
              <a:latin typeface="Cambria" pitchFamily="18" charset="0"/>
            </a:endParaRPr>
          </a:p>
          <a:p>
            <a:r>
              <a:rPr lang="en-US" sz="3000" i="1" dirty="0" smtClean="0">
                <a:solidFill>
                  <a:prstClr val="black"/>
                </a:solidFill>
                <a:latin typeface="Cambria" pitchFamily="18" charset="0"/>
              </a:rPr>
              <a:t>What kinds of results would we see, just by random chance (i.e. beverage doesn’t matter)?</a:t>
            </a:r>
            <a:endParaRPr lang="en-US" sz="3000" i="1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91696" y="5293217"/>
            <a:ext cx="4218904" cy="830997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Re-randomize results into Beer and Water groups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4683245" y="5354772"/>
            <a:ext cx="3296993" cy="70788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 smtClean="0">
                <a:latin typeface="Arial" pitchFamily="34" charset="0"/>
                <a:cs typeface="Arial" pitchFamily="34" charset="0"/>
              </a:rPr>
              <a:t>StatKey</a:t>
            </a:r>
            <a:endParaRPr lang="en-US" sz="4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9600" y="1094601"/>
            <a:ext cx="2803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Number of Mosquitoes</a:t>
            </a:r>
          </a:p>
          <a:p>
            <a:endParaRPr lang="en-US" sz="600" dirty="0" smtClean="0">
              <a:solidFill>
                <a:prstClr val="black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200" y="1447799"/>
            <a:ext cx="1075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   </a:t>
            </a:r>
            <a:r>
              <a:rPr lang="en-US" u="sng" dirty="0" smtClean="0">
                <a:solidFill>
                  <a:prstClr val="black"/>
                </a:solidFill>
              </a:rPr>
              <a:t>Beer</a:t>
            </a:r>
            <a:r>
              <a:rPr lang="en-US" sz="1400" dirty="0" smtClean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498501" y="1472466"/>
            <a:ext cx="914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prstClr val="black"/>
                </a:solidFill>
              </a:rPr>
              <a:t>Water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</a:t>
            </a:r>
            <a:endParaRPr lang="en-US" sz="1200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004231" y="5161535"/>
                <a:ext cx="199086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𝐵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=21.76</m:t>
                      </m:r>
                    </m:oMath>
                  </m:oMathPara>
                </a14:m>
                <a:endParaRPr lang="en-US" sz="2000" dirty="0">
                  <a:solidFill>
                    <a:prstClr val="black"/>
                  </a:solidFill>
                  <a:latin typeface="Cambria" pitchFamily="18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4231" y="5161535"/>
                <a:ext cx="1990860" cy="400110"/>
              </a:xfrm>
              <a:prstGeom prst="rect">
                <a:avLst/>
              </a:prstGeom>
              <a:blipFill rotWithShape="1">
                <a:blip r:embed="rId4"/>
                <a:stretch>
                  <a:fillRect b="-4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462713" y="5146591"/>
                <a:ext cx="222053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𝑊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=22.50</m:t>
                      </m:r>
                    </m:oMath>
                  </m:oMathPara>
                </a14:m>
                <a:endParaRPr lang="en-US" sz="2000" dirty="0">
                  <a:solidFill>
                    <a:prstClr val="black"/>
                  </a:solidFill>
                  <a:latin typeface="Cambria" pitchFamily="18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2713" y="5146591"/>
                <a:ext cx="2220532" cy="400110"/>
              </a:xfrm>
              <a:prstGeom prst="rect">
                <a:avLst/>
              </a:prstGeom>
              <a:blipFill rotWithShape="1">
                <a:blip r:embed="rId5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761366" y="5600993"/>
                <a:ext cx="245305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𝐵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𝑊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=−0.84</m:t>
                      </m:r>
                    </m:oMath>
                  </m:oMathPara>
                </a14:m>
                <a:endParaRPr lang="en-US" sz="2000" b="0" dirty="0" smtClean="0">
                  <a:solidFill>
                    <a:prstClr val="black"/>
                  </a:solidFill>
                  <a:latin typeface="Cambria" pitchFamily="18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1366" y="5600993"/>
                <a:ext cx="2453052" cy="400110"/>
              </a:xfrm>
              <a:prstGeom prst="rect">
                <a:avLst/>
              </a:prstGeom>
              <a:blipFill rotWithShape="1">
                <a:blip r:embed="rId6"/>
                <a:stretch>
                  <a:fillRect b="-4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1257395" y="5943600"/>
            <a:ext cx="35264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Repeat MANY times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27769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21 -0.00069 L 0.13073 0.0011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88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07407E-6 L -0.11059 0.0004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38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2" grpId="0" animBg="1"/>
      <p:bldP spid="8" grpId="0"/>
      <p:bldP spid="9" grpId="0"/>
      <p:bldP spid="10" grpId="0"/>
      <p:bldP spid="11" grpId="0"/>
      <p:bldP spid="13" grpId="0" animBg="1"/>
      <p:bldP spid="15" grpId="0" animBg="1"/>
      <p:bldP spid="23" grpId="0"/>
      <p:bldP spid="24" grpId="0"/>
      <p:bldP spid="25" grpId="0"/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StatKey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28800" y="1524000"/>
            <a:ext cx="579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www.lock5stat.com/statkey</a:t>
            </a:r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045436"/>
            <a:ext cx="9189672" cy="469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6019800" y="2108775"/>
            <a:ext cx="3124200" cy="2006025"/>
          </a:xfrm>
          <a:prstGeom prst="rect">
            <a:avLst/>
          </a:prstGeom>
          <a:noFill/>
          <a:ln w="381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390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141160"/>
            <a:ext cx="8153400" cy="74326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en-US" sz="4000" b="1" dirty="0" err="1" smtClean="0">
                <a:solidFill>
                  <a:srgbClr val="68007F">
                    <a:lumMod val="75000"/>
                  </a:srgbClr>
                </a:solidFill>
                <a:latin typeface="Cambria" pitchFamily="18" charset="0"/>
              </a:rPr>
              <a:t>StatKey</a:t>
            </a:r>
            <a:r>
              <a:rPr lang="en-US" sz="4000" b="1" dirty="0" smtClean="0">
                <a:solidFill>
                  <a:srgbClr val="68007F">
                    <a:lumMod val="75000"/>
                  </a:srgbClr>
                </a:solidFill>
                <a:latin typeface="Cambria" pitchFamily="18" charset="0"/>
              </a:rPr>
              <a:t>!</a:t>
            </a:r>
            <a:endParaRPr lang="en-US" sz="3600" b="1" dirty="0">
              <a:solidFill>
                <a:srgbClr val="68007F">
                  <a:lumMod val="75000"/>
                </a:srgbClr>
              </a:solidFill>
              <a:latin typeface="Cambr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85410" y="843200"/>
            <a:ext cx="678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ambria" pitchFamily="18" charset="0"/>
                <a:hlinkClick r:id="rId4"/>
              </a:rPr>
              <a:t>www.lock5stat.com</a:t>
            </a:r>
            <a:endParaRPr lang="en-US" sz="3200" dirty="0">
              <a:latin typeface="Cambria" pitchFamily="18" charset="0"/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794" y="1678897"/>
            <a:ext cx="9095206" cy="4792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5486400" y="3810000"/>
            <a:ext cx="838200" cy="685800"/>
          </a:xfrm>
          <a:prstGeom prst="ellipse">
            <a:avLst/>
          </a:prstGeom>
          <a:noFill/>
          <a:ln w="571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8100">
                <a:solidFill>
                  <a:srgbClr val="C00000"/>
                </a:solidFill>
              </a:ln>
              <a:noFill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29200" y="32766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P-value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18503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33400" y="381000"/>
            <a:ext cx="8153400" cy="9144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en-US" sz="4400" b="1" dirty="0" smtClean="0">
                <a:solidFill>
                  <a:srgbClr val="68007F">
                    <a:lumMod val="75000"/>
                  </a:srgbClr>
                </a:solidFill>
                <a:latin typeface="Cambria" pitchFamily="18" charset="0"/>
              </a:rPr>
              <a:t>Traditional Inference</a:t>
            </a:r>
            <a:endParaRPr lang="en-US" sz="4000" b="1" dirty="0">
              <a:solidFill>
                <a:srgbClr val="68007F">
                  <a:lumMod val="75000"/>
                </a:srgbClr>
              </a:solidFill>
              <a:latin typeface="Cambria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92150" y="1430338"/>
          <a:ext cx="1471613" cy="161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6" name="Equation" r:id="rId5" imgW="634725" imgH="698197" progId="">
                  <p:embed/>
                </p:oleObj>
              </mc:Choice>
              <mc:Fallback>
                <p:oleObj name="Equation" r:id="rId5" imgW="634725" imgH="698197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150" y="1430338"/>
                        <a:ext cx="1471613" cy="1617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38600" y="1389850"/>
            <a:ext cx="4495800" cy="523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5-Point Star 7"/>
          <p:cNvSpPr/>
          <p:nvPr/>
        </p:nvSpPr>
        <p:spPr>
          <a:xfrm>
            <a:off x="8001000" y="3810000"/>
            <a:ext cx="76200" cy="76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81000" y="10668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1. Which formula?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3087469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2. Calculate numbers and plug into formula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" y="5117068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3. Plug into calculator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19400" y="1066800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4. Which theoretical distribution?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19400" y="16002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5. </a:t>
            </a:r>
            <a:r>
              <a:rPr lang="en-US" dirty="0" err="1" smtClean="0">
                <a:solidFill>
                  <a:schemeClr val="accent2"/>
                </a:solidFill>
              </a:rPr>
              <a:t>df</a:t>
            </a:r>
            <a:r>
              <a:rPr lang="en-US" dirty="0" smtClean="0">
                <a:solidFill>
                  <a:schemeClr val="accent2"/>
                </a:solidFill>
              </a:rPr>
              <a:t>?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19400" y="19812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6. find p-value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3962400" y="3733800"/>
            <a:ext cx="2286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Up Arrow 16"/>
          <p:cNvSpPr/>
          <p:nvPr/>
        </p:nvSpPr>
        <p:spPr>
          <a:xfrm>
            <a:off x="8001000" y="1905000"/>
            <a:ext cx="76200" cy="152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85800" y="6019800"/>
            <a:ext cx="3276600" cy="3693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0.0005 &lt; p-value &lt; 0.001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685800" y="3657600"/>
          <a:ext cx="2286000" cy="14946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7" name="Equation" r:id="rId8" imgW="990600" imgH="647700" progId="Equation.3">
                  <p:embed/>
                </p:oleObj>
              </mc:Choice>
              <mc:Fallback>
                <p:oleObj name="Equation" r:id="rId8" imgW="990600" imgH="647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657600"/>
                        <a:ext cx="2286000" cy="14946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609600" y="5486400"/>
          <a:ext cx="1066800" cy="4392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8" name="Equation" r:id="rId10" imgW="431425" imgH="177646" progId="Equation.3">
                  <p:embed/>
                </p:oleObj>
              </mc:Choice>
              <mc:Fallback>
                <p:oleObj name="Equation" r:id="rId10" imgW="431425" imgH="1776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486400"/>
                        <a:ext cx="1066800" cy="4392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Straight Arrow Connector 3"/>
          <p:cNvCxnSpPr/>
          <p:nvPr/>
        </p:nvCxnSpPr>
        <p:spPr>
          <a:xfrm flipH="1">
            <a:off x="2743200" y="4191000"/>
            <a:ext cx="1066800" cy="1676400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609600" y="5867400"/>
            <a:ext cx="3505200" cy="762000"/>
          </a:xfrm>
          <a:prstGeom prst="ellipse">
            <a:avLst/>
          </a:prstGeom>
          <a:noFill/>
          <a:ln w="571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95526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381000"/>
            <a:ext cx="8153400" cy="12192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en-US" sz="4000" b="1" dirty="0" smtClean="0">
                <a:solidFill>
                  <a:srgbClr val="68007F">
                    <a:lumMod val="75000"/>
                  </a:srgbClr>
                </a:solidFill>
                <a:latin typeface="Cambria" pitchFamily="18" charset="0"/>
              </a:rPr>
              <a:t>Beer and Mosquitoes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4000" b="1" dirty="0" smtClean="0">
                <a:solidFill>
                  <a:srgbClr val="68007F">
                    <a:lumMod val="75000"/>
                  </a:srgbClr>
                </a:solidFill>
                <a:latin typeface="Cambria" pitchFamily="18" charset="0"/>
              </a:rPr>
              <a:t>The Conclusion!</a:t>
            </a:r>
            <a:endParaRPr lang="en-US" sz="3600" b="1" dirty="0">
              <a:solidFill>
                <a:srgbClr val="68007F">
                  <a:lumMod val="75000"/>
                </a:srgbClr>
              </a:solidFill>
              <a:latin typeface="Cambri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9600" y="1828800"/>
            <a:ext cx="7848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results seen in the experiment are very unlikely to happen just by random chance (just 1 out of 1000!)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1295400" y="3581400"/>
            <a:ext cx="64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We have strong evidence that drinking beer does attract mosquitoes!</a:t>
            </a:r>
            <a:endParaRPr lang="en-US" sz="3200" dirty="0"/>
          </a:p>
        </p:txBody>
      </p:sp>
      <p:sp>
        <p:nvSpPr>
          <p:cNvPr id="16" name="Rectangle 15"/>
          <p:cNvSpPr/>
          <p:nvPr/>
        </p:nvSpPr>
        <p:spPr>
          <a:xfrm>
            <a:off x="1295400" y="3581400"/>
            <a:ext cx="6324600" cy="1600200"/>
          </a:xfrm>
          <a:prstGeom prst="rect">
            <a:avLst/>
          </a:prstGeom>
          <a:noFill/>
          <a:ln w="571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97821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Chapter 1:  Collecting Data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4800600"/>
          </a:xfrm>
        </p:spPr>
        <p:txBody>
          <a:bodyPr>
            <a:normAutofit fontScale="92500"/>
          </a:bodyPr>
          <a:lstStyle/>
          <a:p>
            <a:r>
              <a:rPr lang="en-US" sz="3500" dirty="0" smtClean="0"/>
              <a:t>Focus is </a:t>
            </a:r>
            <a:r>
              <a:rPr lang="en-US" sz="3500" u="sng" dirty="0" smtClean="0"/>
              <a:t>not</a:t>
            </a:r>
            <a:r>
              <a:rPr lang="en-US" sz="3500" dirty="0" smtClean="0"/>
              <a:t> on memorizing methods, but on thinking critically about how data are collected</a:t>
            </a:r>
            <a:endParaRPr lang="en-US" sz="3100" dirty="0" smtClean="0"/>
          </a:p>
          <a:p>
            <a:r>
              <a:rPr lang="en-US" sz="3500" dirty="0" smtClean="0"/>
              <a:t>Should be fun and interesting!</a:t>
            </a:r>
          </a:p>
          <a:p>
            <a:pPr marL="0" indent="0">
              <a:buNone/>
            </a:pPr>
            <a:r>
              <a:rPr lang="en-US" sz="3500" dirty="0" smtClean="0"/>
              <a:t>                (See Instructor Resources)</a:t>
            </a:r>
            <a:endParaRPr lang="en-US" sz="3100" dirty="0" smtClean="0"/>
          </a:p>
          <a:p>
            <a:r>
              <a:rPr lang="en-US" sz="3500" dirty="0" smtClean="0"/>
              <a:t>Relatively hard to assess</a:t>
            </a:r>
          </a:p>
          <a:p>
            <a:r>
              <a:rPr lang="en-US" sz="3500" dirty="0" smtClean="0"/>
              <a:t>Can give only minimal coverage to some of the details if desired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206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9607" y="764498"/>
            <a:ext cx="78998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/>
              <a:t>P-value</a:t>
            </a:r>
            <a:r>
              <a:rPr lang="en-US" sz="3600" dirty="0" smtClean="0"/>
              <a:t>:  The probability of seeing results as extreme as, or more extreme than, the sample results, if the null hypothesis is true.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434715" y="689548"/>
            <a:ext cx="8214610" cy="2458386"/>
          </a:xfrm>
          <a:prstGeom prst="rect">
            <a:avLst/>
          </a:prstGeom>
          <a:noFill/>
          <a:ln w="3810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" y="4002374"/>
            <a:ext cx="381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C00000"/>
                </a:solidFill>
              </a:rPr>
              <a:t>Randomization distribution must assume null hypothesis is true</a:t>
            </a:r>
            <a:endParaRPr lang="en-US" sz="2400" i="1" dirty="0">
              <a:solidFill>
                <a:srgbClr val="C00000"/>
              </a:solidFill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1981200" y="2971800"/>
            <a:ext cx="685800" cy="11430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991724" y="3581400"/>
            <a:ext cx="35076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C00000"/>
                </a:solidFill>
              </a:rPr>
              <a:t>How extreme are the sample results in the randomization distribution?</a:t>
            </a:r>
            <a:endParaRPr lang="en-US" sz="2400" i="1" dirty="0">
              <a:solidFill>
                <a:srgbClr val="C0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4172128" y="2387837"/>
            <a:ext cx="2152472" cy="1269763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7301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534400" cy="75895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Chapter 4:  Hypothesis Tests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85900"/>
            <a:ext cx="8610600" cy="2781300"/>
          </a:xfrm>
        </p:spPr>
        <p:txBody>
          <a:bodyPr>
            <a:noAutofit/>
          </a:bodyPr>
          <a:lstStyle/>
          <a:p>
            <a:r>
              <a:rPr lang="en-US" sz="2800" smtClean="0"/>
              <a:t>State </a:t>
            </a:r>
            <a:r>
              <a:rPr lang="en-US" sz="2800" dirty="0" smtClean="0"/>
              <a:t>null and alternative hypotheses             </a:t>
            </a:r>
          </a:p>
          <a:p>
            <a:r>
              <a:rPr lang="en-US" sz="2800" dirty="0" smtClean="0"/>
              <a:t>Understand the idea behind a hypothesis test </a:t>
            </a:r>
          </a:p>
          <a:p>
            <a:r>
              <a:rPr lang="en-US" sz="2800" dirty="0" smtClean="0"/>
              <a:t>Understand a p-value (!)</a:t>
            </a:r>
          </a:p>
          <a:p>
            <a:r>
              <a:rPr lang="en-US" sz="2800" dirty="0" smtClean="0"/>
              <a:t>State the conclusion in context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28600" y="4552950"/>
            <a:ext cx="8610600" cy="146685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0"/>
              </a:spcBef>
              <a:spcAft>
                <a:spcPts val="1800"/>
              </a:spcAft>
              <a:buClr>
                <a:schemeClr val="accent1"/>
              </a:buClr>
              <a:buSzPct val="85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0"/>
              </a:spcBef>
              <a:spcAft>
                <a:spcPts val="1800"/>
              </a:spcAft>
              <a:buClr>
                <a:schemeClr val="accent2"/>
              </a:buClr>
              <a:buSzPct val="70000"/>
              <a:buFont typeface="Wingdings"/>
              <a:buChar char="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0"/>
              </a:spcBef>
              <a:spcAft>
                <a:spcPts val="1800"/>
              </a:spcAft>
              <a:buClr>
                <a:schemeClr val="accent3"/>
              </a:buClr>
              <a:buSzPct val="75000"/>
              <a:buFont typeface="Wingdings 2"/>
              <a:buChar char="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0"/>
              </a:spcBef>
              <a:spcAft>
                <a:spcPts val="1800"/>
              </a:spcAft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0"/>
              </a:spcBef>
              <a:spcAft>
                <a:spcPts val="1800"/>
              </a:spcAft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Can minimize the details of how the randomization is carried out  -- Important idea is that the process must assume the null hypothesis is true!</a:t>
            </a:r>
          </a:p>
        </p:txBody>
      </p:sp>
    </p:spTree>
    <p:extLst>
      <p:ext uri="{BB962C8B-B14F-4D97-AF65-F5344CB8AC3E}">
        <p14:creationId xmlns:p14="http://schemas.microsoft.com/office/powerpoint/2010/main" val="1863598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609600"/>
            <a:ext cx="8534400" cy="17526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By this point in the course, students have all the key ideas of inference!!!!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314700"/>
            <a:ext cx="8610600" cy="1714500"/>
          </a:xfrm>
        </p:spPr>
        <p:txBody>
          <a:bodyPr>
            <a:noAutofit/>
          </a:bodyPr>
          <a:lstStyle/>
          <a:p>
            <a:r>
              <a:rPr lang="en-US" sz="2800" dirty="0" smtClean="0"/>
              <a:t>Take your time through Chapters 3 and 4             </a:t>
            </a:r>
          </a:p>
          <a:p>
            <a:r>
              <a:rPr lang="en-US" sz="2800" dirty="0" smtClean="0"/>
              <a:t>You can make up the time later – Chapters 5 and 6 go quickly!</a:t>
            </a:r>
          </a:p>
        </p:txBody>
      </p:sp>
    </p:spTree>
    <p:extLst>
      <p:ext uri="{BB962C8B-B14F-4D97-AF65-F5344CB8AC3E}">
        <p14:creationId xmlns:p14="http://schemas.microsoft.com/office/powerpoint/2010/main" val="1672909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612648"/>
            <a:ext cx="8534400" cy="75895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Unit B Essential Synthesis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95500"/>
            <a:ext cx="8610600" cy="2400300"/>
          </a:xfrm>
        </p:spPr>
        <p:txBody>
          <a:bodyPr>
            <a:normAutofit/>
          </a:bodyPr>
          <a:lstStyle/>
          <a:p>
            <a:r>
              <a:rPr lang="en-US" dirty="0" smtClean="0"/>
              <a:t>One day</a:t>
            </a:r>
          </a:p>
          <a:p>
            <a:r>
              <a:rPr lang="en-US" dirty="0" smtClean="0"/>
              <a:t>Flipped classroom</a:t>
            </a:r>
          </a:p>
          <a:p>
            <a:r>
              <a:rPr lang="en-US" dirty="0" smtClean="0"/>
              <a:t>Integrate ideas from Chapters 1  through 4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92372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534400" cy="75895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Chapter 5:  Normal Distribution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85900"/>
            <a:ext cx="8610600" cy="3771900"/>
          </a:xfrm>
        </p:spPr>
        <p:txBody>
          <a:bodyPr>
            <a:noAutofit/>
          </a:bodyPr>
          <a:lstStyle/>
          <a:p>
            <a:r>
              <a:rPr lang="en-US" sz="2800" dirty="0" smtClean="0"/>
              <a:t>Finding probabilities and cutoff values on a normal distribution             </a:t>
            </a:r>
          </a:p>
          <a:p>
            <a:r>
              <a:rPr lang="en-US" sz="2800" dirty="0" smtClean="0"/>
              <a:t>Using a distribution for confidence intervals: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    And hypothesis tests: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981200" y="3149025"/>
                <a:ext cx="495424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𝑆𝑎𝑚𝑝𝑙𝑒</m:t>
                      </m:r>
                      <m:r>
                        <a:rPr lang="en-US" sz="3200" b="0" i="1" smtClean="0">
                          <a:latin typeface="Cambria Math"/>
                        </a:rPr>
                        <m:t> </m:t>
                      </m:r>
                      <m:r>
                        <a:rPr lang="en-US" sz="3200" b="0" i="1" smtClean="0">
                          <a:latin typeface="Cambria Math"/>
                        </a:rPr>
                        <m:t>𝑆𝑡𝑎𝑡𝑖𝑠𝑡𝑖𝑐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±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𝑧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∗</m:t>
                          </m:r>
                        </m:sup>
                      </m:sSup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𝑆𝐸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3149025"/>
                <a:ext cx="4954240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85800" y="4648200"/>
                <a:ext cx="7913128" cy="10275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𝑡</m:t>
                      </m:r>
                      <m:r>
                        <a:rPr lang="en-US" sz="3200" b="0" i="1" smtClean="0">
                          <a:latin typeface="Cambria Math"/>
                        </a:rPr>
                        <m:t>.</m:t>
                      </m:r>
                      <m:r>
                        <a:rPr lang="en-US" sz="3200" b="0" i="1" smtClean="0">
                          <a:latin typeface="Cambria Math"/>
                        </a:rPr>
                        <m:t>𝑠</m:t>
                      </m:r>
                      <m:r>
                        <a:rPr lang="en-US" sz="3200" b="0" i="1" smtClean="0">
                          <a:latin typeface="Cambria Math"/>
                        </a:rPr>
                        <m:t>.=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</a:rPr>
                            <m:t>𝑆𝑎𝑚𝑝𝑙𝑒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𝑆𝑡𝑎𝑡𝑖𝑠𝑡𝑖𝑐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 −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𝑁𝑢𝑙𝑙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𝑃𝑎𝑟𝑎𝑚𝑒𝑡𝑒𝑟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/>
                            </a:rPr>
                            <m:t>𝑆𝐸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4648200"/>
                <a:ext cx="7913128" cy="102752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3424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StatKey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28800" y="1524000"/>
            <a:ext cx="579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www.lock5stat.com/statkey</a:t>
            </a:r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66800"/>
            <a:ext cx="9189672" cy="469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76200" y="4648199"/>
            <a:ext cx="8991600" cy="457201"/>
          </a:xfrm>
          <a:prstGeom prst="rect">
            <a:avLst/>
          </a:prstGeom>
          <a:noFill/>
          <a:ln w="381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780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534400" cy="75895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Chapter 6:  Short-cut Formulas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85900"/>
            <a:ext cx="8610600" cy="3771900"/>
          </a:xfrm>
        </p:spPr>
        <p:txBody>
          <a:bodyPr>
            <a:noAutofit/>
          </a:bodyPr>
          <a:lstStyle/>
          <a:p>
            <a:r>
              <a:rPr lang="en-US" sz="2800" dirty="0" smtClean="0"/>
              <a:t>Short sections can be covered in any order you want!!</a:t>
            </a:r>
          </a:p>
          <a:p>
            <a:pPr lvl="1"/>
            <a:r>
              <a:rPr lang="en-US" sz="2400" dirty="0" smtClean="0"/>
              <a:t>Proportions or means first</a:t>
            </a:r>
          </a:p>
          <a:p>
            <a:pPr lvl="1"/>
            <a:r>
              <a:rPr lang="en-US" sz="2400" dirty="0" smtClean="0"/>
              <a:t>One sample or two first</a:t>
            </a:r>
          </a:p>
          <a:p>
            <a:pPr lvl="1"/>
            <a:r>
              <a:rPr lang="en-US" sz="2400" dirty="0" smtClean="0"/>
              <a:t>Confidence intervals or hypothesis tests first            </a:t>
            </a:r>
          </a:p>
          <a:p>
            <a:r>
              <a:rPr lang="en-US" sz="2800" dirty="0" smtClean="0"/>
              <a:t>Can be covered quickly!  Mostly just lots of new SE formulas!  Do more than one section a day!!!</a:t>
            </a:r>
          </a:p>
        </p:txBody>
      </p:sp>
    </p:spTree>
    <p:extLst>
      <p:ext uri="{BB962C8B-B14F-4D97-AF65-F5344CB8AC3E}">
        <p14:creationId xmlns:p14="http://schemas.microsoft.com/office/powerpoint/2010/main" val="1193487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042" y="685800"/>
            <a:ext cx="8807564" cy="5379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31024" y="152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StatKey</a:t>
            </a:r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4838330" y="2514600"/>
            <a:ext cx="1056443" cy="381740"/>
          </a:xfrm>
          <a:prstGeom prst="ellipse">
            <a:avLst/>
          </a:prstGeom>
          <a:noFill/>
          <a:ln w="571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4648200" y="2896340"/>
            <a:ext cx="381000" cy="47901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6172201" y="1905000"/>
            <a:ext cx="2286000" cy="609600"/>
          </a:xfrm>
          <a:prstGeom prst="ellipse">
            <a:avLst/>
          </a:prstGeom>
          <a:noFill/>
          <a:ln w="571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553200" y="9144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Sample stats</a:t>
            </a:r>
            <a:endParaRPr lang="en-US" sz="2400" b="1" dirty="0">
              <a:solidFill>
                <a:srgbClr val="C000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7239000" y="1295400"/>
            <a:ext cx="304800" cy="5334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505200" y="3297794"/>
                <a:ext cx="2825902" cy="6646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𝑆𝐸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𝑠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e>
                          </m:rad>
                        </m:den>
                      </m:f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11.114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25</m:t>
                              </m:r>
                            </m:e>
                          </m:rad>
                        </m:den>
                      </m:f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=2.22</m:t>
                      </m:r>
                    </m:oMath>
                  </m:oMathPara>
                </a14:m>
                <a:endParaRPr lang="en-US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3297794"/>
                <a:ext cx="2825902" cy="66460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7163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0" grpId="0"/>
      <p:bldP spid="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534400" cy="75895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Additional Topics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610600" cy="3124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Chi-square Tests (Chapter 7)</a:t>
            </a:r>
          </a:p>
          <a:p>
            <a:r>
              <a:rPr lang="en-US" sz="2800" dirty="0" smtClean="0"/>
              <a:t>ANOVA for difference in means (Chapter 8)</a:t>
            </a:r>
          </a:p>
          <a:p>
            <a:r>
              <a:rPr lang="en-US" sz="2800" dirty="0" smtClean="0"/>
              <a:t>Inference for simple regression (Chapter 9) and multiple regression (Chapter 10)</a:t>
            </a:r>
            <a:r>
              <a:rPr lang="en-US" sz="2400" dirty="0" smtClean="0"/>
              <a:t>            </a:t>
            </a:r>
          </a:p>
          <a:p>
            <a:r>
              <a:rPr lang="en-US" sz="2800" dirty="0" smtClean="0"/>
              <a:t>These can be done in any order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28600" y="5334000"/>
            <a:ext cx="8610600" cy="8382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0"/>
              </a:spcBef>
              <a:spcAft>
                <a:spcPts val="1800"/>
              </a:spcAft>
              <a:buClr>
                <a:schemeClr val="accent1"/>
              </a:buClr>
              <a:buSzPct val="85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0"/>
              </a:spcBef>
              <a:spcAft>
                <a:spcPts val="1800"/>
              </a:spcAft>
              <a:buClr>
                <a:schemeClr val="accent2"/>
              </a:buClr>
              <a:buSzPct val="70000"/>
              <a:buFont typeface="Wingdings"/>
              <a:buChar char="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0"/>
              </a:spcBef>
              <a:spcAft>
                <a:spcPts val="1800"/>
              </a:spcAft>
              <a:buClr>
                <a:schemeClr val="accent3"/>
              </a:buClr>
              <a:buSzPct val="75000"/>
              <a:buFont typeface="Wingdings 2"/>
              <a:buChar char="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0"/>
              </a:spcBef>
              <a:spcAft>
                <a:spcPts val="1800"/>
              </a:spcAft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0"/>
              </a:spcBef>
              <a:spcAft>
                <a:spcPts val="1800"/>
              </a:spcAft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(Also, probability – chapter 11 – can be omitted or covered at any point in the course)</a:t>
            </a:r>
          </a:p>
        </p:txBody>
      </p:sp>
    </p:spTree>
    <p:extLst>
      <p:ext uri="{BB962C8B-B14F-4D97-AF65-F5344CB8AC3E}">
        <p14:creationId xmlns:p14="http://schemas.microsoft.com/office/powerpoint/2010/main" val="1377219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StatKey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28800" y="1524000"/>
            <a:ext cx="579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www.lock5stat.com/statkey</a:t>
            </a:r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66800"/>
            <a:ext cx="9189672" cy="469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76200" y="5181599"/>
            <a:ext cx="8991600" cy="457201"/>
          </a:xfrm>
          <a:prstGeom prst="rect">
            <a:avLst/>
          </a:prstGeom>
          <a:noFill/>
          <a:ln w="381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582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Chapter 2:  Describing Data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28700"/>
            <a:ext cx="8610600" cy="5448300"/>
          </a:xfrm>
        </p:spPr>
        <p:txBody>
          <a:bodyPr>
            <a:normAutofit/>
          </a:bodyPr>
          <a:lstStyle/>
          <a:p>
            <a:r>
              <a:rPr lang="en-US" dirty="0" smtClean="0"/>
              <a:t>Pretty straightforward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Outline:</a:t>
            </a:r>
          </a:p>
          <a:p>
            <a:pPr lvl="1">
              <a:spcAft>
                <a:spcPts val="600"/>
              </a:spcAft>
            </a:pPr>
            <a:r>
              <a:rPr lang="en-US" sz="2400" dirty="0" smtClean="0"/>
              <a:t>Single variables</a:t>
            </a:r>
            <a:endParaRPr lang="en-US" sz="2600" dirty="0" smtClean="0"/>
          </a:p>
          <a:p>
            <a:pPr lvl="2">
              <a:spcAft>
                <a:spcPts val="600"/>
              </a:spcAft>
            </a:pPr>
            <a:r>
              <a:rPr lang="en-US" sz="1900" dirty="0" smtClean="0"/>
              <a:t>Categorical</a:t>
            </a:r>
          </a:p>
          <a:p>
            <a:pPr lvl="2">
              <a:spcAft>
                <a:spcPts val="600"/>
              </a:spcAft>
            </a:pPr>
            <a:r>
              <a:rPr lang="en-US" sz="1900" dirty="0" smtClean="0"/>
              <a:t>Quantitative </a:t>
            </a:r>
          </a:p>
          <a:p>
            <a:pPr lvl="1">
              <a:spcAft>
                <a:spcPts val="600"/>
              </a:spcAft>
            </a:pPr>
            <a:r>
              <a:rPr lang="en-US" sz="2400" dirty="0" smtClean="0"/>
              <a:t>Relationships between variables</a:t>
            </a:r>
          </a:p>
          <a:p>
            <a:pPr lvl="2">
              <a:spcAft>
                <a:spcPts val="600"/>
              </a:spcAft>
            </a:pPr>
            <a:r>
              <a:rPr lang="en-US" sz="1800" dirty="0" smtClean="0"/>
              <a:t>Two categorical</a:t>
            </a:r>
          </a:p>
          <a:p>
            <a:pPr lvl="2">
              <a:spcAft>
                <a:spcPts val="600"/>
              </a:spcAft>
            </a:pPr>
            <a:r>
              <a:rPr lang="en-US" sz="1800" dirty="0" smtClean="0"/>
              <a:t>One categorical and one quantitative</a:t>
            </a:r>
          </a:p>
          <a:p>
            <a:pPr lvl="2"/>
            <a:r>
              <a:rPr lang="en-US" sz="1800" dirty="0" smtClean="0"/>
              <a:t>Two quantitative</a:t>
            </a:r>
          </a:p>
          <a:p>
            <a:r>
              <a:rPr lang="en-US" dirty="0" smtClean="0"/>
              <a:t>Discuss relevant graphs and summary statistics in each case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131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75895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Instructor Resources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66800"/>
            <a:ext cx="7239000" cy="5257800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2400" dirty="0" smtClean="0"/>
              <a:t>PowerPoint slides for every section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Clicker questions for every section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Notes and suggestions for every section            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Instructor video for every section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Class worksheet(s) for every section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Class activity for every section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Videos for every example and every learning goal</a:t>
            </a:r>
          </a:p>
          <a:p>
            <a:pPr>
              <a:spcAft>
                <a:spcPts val="600"/>
              </a:spcAft>
            </a:pPr>
            <a:r>
              <a:rPr lang="en-US" sz="2400" dirty="0" err="1" smtClean="0"/>
              <a:t>WileyPLUS</a:t>
            </a:r>
            <a:r>
              <a:rPr lang="en-US" sz="2400" dirty="0" smtClean="0"/>
              <a:t> (with most content designed by us)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Software manuals for R, Minitab, Fathom, Excel, SAS, TI calculators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Datasets ready to import in these formats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Test bank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027040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667000"/>
            <a:ext cx="8534400" cy="2286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Feel free to contact me or any of the authors at any time if you have any questions or suggestions for improvement.  Thanks!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/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lock5stat.com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15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Chapter 2:  Describing Data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33500"/>
            <a:ext cx="8610600" cy="43815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All graphs and most statistics found using technology</a:t>
            </a:r>
          </a:p>
          <a:p>
            <a:r>
              <a:rPr lang="en-US" dirty="0" smtClean="0"/>
              <a:t>Use interesting datasets!</a:t>
            </a:r>
          </a:p>
          <a:p>
            <a:r>
              <a:rPr lang="en-US" dirty="0" smtClean="0"/>
              <a:t>Reinforce ideas from Chapter 1</a:t>
            </a:r>
          </a:p>
          <a:p>
            <a:r>
              <a:rPr lang="en-US" dirty="0" smtClean="0"/>
              <a:t>Possibly introduce </a:t>
            </a:r>
            <a:r>
              <a:rPr lang="en-US" dirty="0" err="1" smtClean="0"/>
              <a:t>StatKey</a:t>
            </a:r>
            <a:r>
              <a:rPr lang="en-US" dirty="0" smtClean="0"/>
              <a:t> or other relevant software at this point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 algn="ctr">
              <a:buNone/>
            </a:pPr>
            <a:r>
              <a:rPr lang="en-US" sz="4800" dirty="0" smtClean="0"/>
              <a:t>www.lock5stat.com/statkey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91108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StatKey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28800" y="1524000"/>
            <a:ext cx="579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www.lock5stat.com/statkey</a:t>
            </a:r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66800"/>
            <a:ext cx="9189672" cy="469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0" y="2108775"/>
            <a:ext cx="3048000" cy="1929825"/>
          </a:xfrm>
          <a:prstGeom prst="rect">
            <a:avLst/>
          </a:prstGeom>
          <a:noFill/>
          <a:ln w="381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328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685800"/>
            <a:ext cx="8534400" cy="75895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Unit A Essential Synthesis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47900"/>
            <a:ext cx="8610600" cy="2247900"/>
          </a:xfrm>
        </p:spPr>
        <p:txBody>
          <a:bodyPr>
            <a:normAutofit/>
          </a:bodyPr>
          <a:lstStyle/>
          <a:p>
            <a:r>
              <a:rPr lang="en-US" dirty="0" smtClean="0"/>
              <a:t>One day</a:t>
            </a:r>
          </a:p>
          <a:p>
            <a:r>
              <a:rPr lang="en-US" dirty="0" smtClean="0"/>
              <a:t>Flipped classroom</a:t>
            </a:r>
          </a:p>
          <a:p>
            <a:r>
              <a:rPr lang="en-US" dirty="0" smtClean="0"/>
              <a:t>Integrate ideas from Chapters 1 and 2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622764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Chapter 3:  </a:t>
            </a:r>
            <a:r>
              <a:rPr lang="en-US" smtClean="0">
                <a:solidFill>
                  <a:schemeClr val="tx2"/>
                </a:solidFill>
              </a:rPr>
              <a:t>Confidence Intervals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33500"/>
            <a:ext cx="8610600" cy="4381500"/>
          </a:xfrm>
        </p:spPr>
        <p:txBody>
          <a:bodyPr>
            <a:normAutofit/>
          </a:bodyPr>
          <a:lstStyle/>
          <a:p>
            <a:r>
              <a:rPr lang="en-US" dirty="0" smtClean="0"/>
              <a:t>Sampling variability/Sampling distributions</a:t>
            </a:r>
          </a:p>
          <a:p>
            <a:r>
              <a:rPr lang="en-US" dirty="0" smtClean="0"/>
              <a:t>Concepts of “margin of error” and “standard error”</a:t>
            </a:r>
          </a:p>
          <a:p>
            <a:r>
              <a:rPr lang="en-US" dirty="0" smtClean="0"/>
              <a:t>Concept of a confidence interval or interval estimate</a:t>
            </a:r>
          </a:p>
          <a:p>
            <a:r>
              <a:rPr lang="en-US" dirty="0" err="1" smtClean="0"/>
              <a:t>StatKey</a:t>
            </a:r>
            <a:r>
              <a:rPr lang="en-US" dirty="0" smtClean="0"/>
              <a:t> might be helpful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103643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StatKey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28800" y="1524000"/>
            <a:ext cx="579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www.lock5stat.com/statkey</a:t>
            </a:r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66800"/>
            <a:ext cx="9189672" cy="469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76200" y="4114800"/>
            <a:ext cx="8991600" cy="457201"/>
          </a:xfrm>
          <a:prstGeom prst="rect">
            <a:avLst/>
          </a:prstGeom>
          <a:noFill/>
          <a:ln w="381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342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ck5">
  <a:themeElements>
    <a:clrScheme name="Lock5">
      <a:dk1>
        <a:sysClr val="windowText" lastClr="000000"/>
      </a:dk1>
      <a:lt1>
        <a:sysClr val="window" lastClr="FFFFFF"/>
      </a:lt1>
      <a:dk2>
        <a:srgbClr val="DC0000"/>
      </a:dk2>
      <a:lt2>
        <a:srgbClr val="D2D2D2"/>
      </a:lt2>
      <a:accent1>
        <a:srgbClr val="0000BF"/>
      </a:accent1>
      <a:accent2>
        <a:srgbClr val="218F21"/>
      </a:accent2>
      <a:accent3>
        <a:srgbClr val="DC0000"/>
      </a:accent3>
      <a:accent4>
        <a:srgbClr val="FFFF00"/>
      </a:accent4>
      <a:accent5>
        <a:srgbClr val="0000BF"/>
      </a:accent5>
      <a:accent6>
        <a:srgbClr val="218F21"/>
      </a:accent6>
      <a:hlink>
        <a:srgbClr val="0000FF"/>
      </a:hlink>
      <a:folHlink>
        <a:srgbClr val="0000FF"/>
      </a:folHlink>
    </a:clrScheme>
    <a:fontScheme name="Custom 1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>
        <a:noFill/>
        <a:ln>
          <a:prstDash val="soli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Lock5</Template>
  <TotalTime>1911</TotalTime>
  <Words>2033</Words>
  <Application>Microsoft Office PowerPoint</Application>
  <PresentationFormat>On-screen Show (4:3)</PresentationFormat>
  <Paragraphs>503</Paragraphs>
  <Slides>41</Slides>
  <Notes>41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3" baseType="lpstr">
      <vt:lpstr>Lock5</vt:lpstr>
      <vt:lpstr>Equation</vt:lpstr>
      <vt:lpstr>Using Lock5 Statistics:  Unlocking the Power of Data</vt:lpstr>
      <vt:lpstr>Chapter 1:  Collecting Data</vt:lpstr>
      <vt:lpstr>Chapter 1:  Collecting Data</vt:lpstr>
      <vt:lpstr>Chapter 2:  Describing Data</vt:lpstr>
      <vt:lpstr>Chapter 2:  Describing Data</vt:lpstr>
      <vt:lpstr>StatKey</vt:lpstr>
      <vt:lpstr>Unit A Essential Synthesis</vt:lpstr>
      <vt:lpstr>Chapter 3:  Confidence Intervals</vt:lpstr>
      <vt:lpstr>StatKey</vt:lpstr>
      <vt:lpstr>Chapter 3:  Confidence Intervals</vt:lpstr>
      <vt:lpstr>Chapter 3:  Confidence Intervals</vt:lpstr>
      <vt:lpstr>Chapter 3:  Confidence Intervals</vt:lpstr>
      <vt:lpstr>StatKey</vt:lpstr>
      <vt:lpstr>StatKey</vt:lpstr>
      <vt:lpstr>Using the Bootstrap Distribution to Get a Confidence Interval – Method #1</vt:lpstr>
      <vt:lpstr>Using the Bootstrap Distribution to Get a Confidence Interval – Method #2</vt:lpstr>
      <vt:lpstr>Chapter 3:  Confidence Intervals</vt:lpstr>
      <vt:lpstr>Chapter 4:  Hypothesis Tests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StatKey</vt:lpstr>
      <vt:lpstr>PowerPoint Presentation</vt:lpstr>
      <vt:lpstr>PowerPoint Presentation</vt:lpstr>
      <vt:lpstr>PowerPoint Presentation</vt:lpstr>
      <vt:lpstr>PowerPoint Presentation</vt:lpstr>
      <vt:lpstr>Chapter 4:  Hypothesis Tests</vt:lpstr>
      <vt:lpstr>By this point in the course, students have all the key ideas of inference!!!!</vt:lpstr>
      <vt:lpstr>Unit B Essential Synthesis</vt:lpstr>
      <vt:lpstr>Chapter 5:  Normal Distribution</vt:lpstr>
      <vt:lpstr>StatKey</vt:lpstr>
      <vt:lpstr>Chapter 6:  Short-cut Formulas</vt:lpstr>
      <vt:lpstr>StatKey</vt:lpstr>
      <vt:lpstr>Additional Topics</vt:lpstr>
      <vt:lpstr>StatKey</vt:lpstr>
      <vt:lpstr>Instructor Resources</vt:lpstr>
      <vt:lpstr>Feel free to contact me or any of the authors at any time if you have any questions or suggestions for improvement.  Thanks!  lock5stat.com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Introducing Hypothesis Tests</dc:title>
  <dc:creator>Kari</dc:creator>
  <cp:lastModifiedBy>Robin</cp:lastModifiedBy>
  <cp:revision>121</cp:revision>
  <dcterms:created xsi:type="dcterms:W3CDTF">2012-07-03T23:57:37Z</dcterms:created>
  <dcterms:modified xsi:type="dcterms:W3CDTF">2013-11-27T17:33:58Z</dcterms:modified>
</cp:coreProperties>
</file>